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8" r:id="rId3"/>
    <p:sldId id="270" r:id="rId4"/>
    <p:sldId id="267" r:id="rId5"/>
    <p:sldId id="271" r:id="rId6"/>
    <p:sldId id="272" r:id="rId7"/>
    <p:sldId id="259" r:id="rId8"/>
    <p:sldId id="260" r:id="rId9"/>
    <p:sldId id="262" r:id="rId10"/>
    <p:sldId id="263" r:id="rId11"/>
    <p:sldId id="268" r:id="rId12"/>
    <p:sldId id="264" r:id="rId13"/>
    <p:sldId id="265" r:id="rId14"/>
    <p:sldId id="269" r:id="rId15"/>
    <p:sldId id="273"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B219C28-A254-416A-AAAB-4D4B919B3DD2}" type="datetimeFigureOut">
              <a:rPr lang="pl-PL" smtClean="0"/>
              <a:t>24.07.2025</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258B7C-340D-49BB-878B-127EBB96278B}" type="slidenum">
              <a:rPr lang="pl-PL" smtClean="0"/>
              <a:t>‹#›</a:t>
            </a:fld>
            <a:endParaRPr lang="pl-PL"/>
          </a:p>
        </p:txBody>
      </p:sp>
    </p:spTree>
    <p:extLst>
      <p:ext uri="{BB962C8B-B14F-4D97-AF65-F5344CB8AC3E}">
        <p14:creationId xmlns:p14="http://schemas.microsoft.com/office/powerpoint/2010/main" val="17591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5258B7C-340D-49BB-878B-127EBB96278B}" type="slidenum">
              <a:rPr lang="pl-PL" smtClean="0"/>
              <a:t>14</a:t>
            </a:fld>
            <a:endParaRPr lang="pl-PL"/>
          </a:p>
        </p:txBody>
      </p:sp>
    </p:spTree>
    <p:extLst>
      <p:ext uri="{BB962C8B-B14F-4D97-AF65-F5344CB8AC3E}">
        <p14:creationId xmlns:p14="http://schemas.microsoft.com/office/powerpoint/2010/main" val="400642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7411EE6-F06D-40B3-8FF9-A72156BD3B72}" type="datetimeFigureOut">
              <a:rPr lang="pl-PL" smtClean="0"/>
              <a:t>24.07.2025</a:t>
            </a:fld>
            <a:endParaRPr lang="pl-P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151550F-7237-4F13-A12B-3C3E7B6C9801}" type="slidenum">
              <a:rPr lang="pl-PL" smtClean="0"/>
              <a:t>‹#›</a:t>
            </a:fld>
            <a:endParaRPr lang="pl-P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697425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7411EE6-F06D-40B3-8FF9-A72156BD3B72}" type="datetimeFigureOut">
              <a:rPr lang="pl-PL" smtClean="0"/>
              <a:t>24.07.2025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51550F-7237-4F13-A12B-3C3E7B6C9801}" type="slidenum">
              <a:rPr lang="pl-PL" smtClean="0"/>
              <a:t>‹#›</a:t>
            </a:fld>
            <a:endParaRPr lang="pl-PL"/>
          </a:p>
        </p:txBody>
      </p:sp>
    </p:spTree>
    <p:extLst>
      <p:ext uri="{BB962C8B-B14F-4D97-AF65-F5344CB8AC3E}">
        <p14:creationId xmlns:p14="http://schemas.microsoft.com/office/powerpoint/2010/main" val="363251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7411EE6-F06D-40B3-8FF9-A72156BD3B72}" type="datetimeFigureOut">
              <a:rPr lang="pl-PL" smtClean="0"/>
              <a:t>24.07.2025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51550F-7237-4F13-A12B-3C3E7B6C9801}" type="slidenum">
              <a:rPr lang="pl-PL" smtClean="0"/>
              <a:t>‹#›</a:t>
            </a:fld>
            <a:endParaRPr lang="pl-PL"/>
          </a:p>
        </p:txBody>
      </p:sp>
    </p:spTree>
    <p:extLst>
      <p:ext uri="{BB962C8B-B14F-4D97-AF65-F5344CB8AC3E}">
        <p14:creationId xmlns:p14="http://schemas.microsoft.com/office/powerpoint/2010/main" val="56251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7411EE6-F06D-40B3-8FF9-A72156BD3B72}" type="datetimeFigureOut">
              <a:rPr lang="pl-PL" smtClean="0"/>
              <a:t>24.07.2025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51550F-7237-4F13-A12B-3C3E7B6C9801}" type="slidenum">
              <a:rPr lang="pl-PL" smtClean="0"/>
              <a:t>‹#›</a:t>
            </a:fld>
            <a:endParaRPr lang="pl-PL"/>
          </a:p>
        </p:txBody>
      </p:sp>
    </p:spTree>
    <p:extLst>
      <p:ext uri="{BB962C8B-B14F-4D97-AF65-F5344CB8AC3E}">
        <p14:creationId xmlns:p14="http://schemas.microsoft.com/office/powerpoint/2010/main" val="262211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7411EE6-F06D-40B3-8FF9-A72156BD3B72}" type="datetimeFigureOut">
              <a:rPr lang="pl-PL" smtClean="0"/>
              <a:t>24.07.2025</a:t>
            </a:fld>
            <a:endParaRPr lang="pl-P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151550F-7237-4F13-A12B-3C3E7B6C9801}" type="slidenum">
              <a:rPr lang="pl-PL" smtClean="0"/>
              <a:t>‹#›</a:t>
            </a:fld>
            <a:endParaRPr lang="pl-P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363555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7411EE6-F06D-40B3-8FF9-A72156BD3B72}" type="datetimeFigureOut">
              <a:rPr lang="pl-PL" smtClean="0"/>
              <a:t>24.07.2025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51550F-7237-4F13-A12B-3C3E7B6C9801}" type="slidenum">
              <a:rPr lang="pl-PL" smtClean="0"/>
              <a:t>‹#›</a:t>
            </a:fld>
            <a:endParaRPr lang="pl-PL"/>
          </a:p>
        </p:txBody>
      </p:sp>
    </p:spTree>
    <p:extLst>
      <p:ext uri="{BB962C8B-B14F-4D97-AF65-F5344CB8AC3E}">
        <p14:creationId xmlns:p14="http://schemas.microsoft.com/office/powerpoint/2010/main" val="287117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7411EE6-F06D-40B3-8FF9-A72156BD3B72}" type="datetimeFigureOut">
              <a:rPr lang="pl-PL" smtClean="0"/>
              <a:t>24.07.2025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151550F-7237-4F13-A12B-3C3E7B6C9801}" type="slidenum">
              <a:rPr lang="pl-PL" smtClean="0"/>
              <a:t>‹#›</a:t>
            </a:fld>
            <a:endParaRPr lang="pl-PL"/>
          </a:p>
        </p:txBody>
      </p:sp>
    </p:spTree>
    <p:extLst>
      <p:ext uri="{BB962C8B-B14F-4D97-AF65-F5344CB8AC3E}">
        <p14:creationId xmlns:p14="http://schemas.microsoft.com/office/powerpoint/2010/main" val="128598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7411EE6-F06D-40B3-8FF9-A72156BD3B72}" type="datetimeFigureOut">
              <a:rPr lang="pl-PL" smtClean="0"/>
              <a:t>24.07.2025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151550F-7237-4F13-A12B-3C3E7B6C9801}" type="slidenum">
              <a:rPr lang="pl-PL" smtClean="0"/>
              <a:t>‹#›</a:t>
            </a:fld>
            <a:endParaRPr lang="pl-PL"/>
          </a:p>
        </p:txBody>
      </p:sp>
    </p:spTree>
    <p:extLst>
      <p:ext uri="{BB962C8B-B14F-4D97-AF65-F5344CB8AC3E}">
        <p14:creationId xmlns:p14="http://schemas.microsoft.com/office/powerpoint/2010/main" val="152127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11EE6-F06D-40B3-8FF9-A72156BD3B72}" type="datetimeFigureOut">
              <a:rPr lang="pl-PL" smtClean="0"/>
              <a:t>24.07.2025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151550F-7237-4F13-A12B-3C3E7B6C9801}" type="slidenum">
              <a:rPr lang="pl-PL" smtClean="0"/>
              <a:t>‹#›</a:t>
            </a:fld>
            <a:endParaRPr lang="pl-PL"/>
          </a:p>
        </p:txBody>
      </p:sp>
    </p:spTree>
    <p:extLst>
      <p:ext uri="{BB962C8B-B14F-4D97-AF65-F5344CB8AC3E}">
        <p14:creationId xmlns:p14="http://schemas.microsoft.com/office/powerpoint/2010/main" val="171336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7411EE6-F06D-40B3-8FF9-A72156BD3B72}" type="datetimeFigureOut">
              <a:rPr lang="pl-PL" smtClean="0"/>
              <a:t>24.07.2025</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151550F-7237-4F13-A12B-3C3E7B6C9801}"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4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7411EE6-F06D-40B3-8FF9-A72156BD3B72}" type="datetimeFigureOut">
              <a:rPr lang="pl-PL" smtClean="0"/>
              <a:t>24.07.2025</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151550F-7237-4F13-A12B-3C3E7B6C9801}"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639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7411EE6-F06D-40B3-8FF9-A72156BD3B72}" type="datetimeFigureOut">
              <a:rPr lang="pl-PL" smtClean="0"/>
              <a:t>24.07.2025</a:t>
            </a:fld>
            <a:endParaRPr lang="pl-P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l-P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151550F-7237-4F13-A12B-3C3E7B6C9801}" type="slidenum">
              <a:rPr lang="pl-PL" smtClean="0"/>
              <a:t>‹#›</a:t>
            </a:fld>
            <a:endParaRPr lang="pl-P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80066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9AC24B9D-1A81-8FFA-5903-6228970213CB}"/>
              </a:ext>
            </a:extLst>
          </p:cNvPr>
          <p:cNvPicPr>
            <a:picLocks noChangeAspect="1"/>
          </p:cNvPicPr>
          <p:nvPr/>
        </p:nvPicPr>
        <p:blipFill>
          <a:blip r:embed="rId2"/>
          <a:stretch>
            <a:fillRect/>
          </a:stretch>
        </p:blipFill>
        <p:spPr>
          <a:xfrm>
            <a:off x="9168131" y="367085"/>
            <a:ext cx="1567180" cy="1647825"/>
          </a:xfrm>
          <a:prstGeom prst="rect">
            <a:avLst/>
          </a:prstGeom>
        </p:spPr>
      </p:pic>
      <p:sp>
        <p:nvSpPr>
          <p:cNvPr id="10" name="Prostokąt 9">
            <a:extLst>
              <a:ext uri="{FF2B5EF4-FFF2-40B4-BE49-F238E27FC236}">
                <a16:creationId xmlns:a16="http://schemas.microsoft.com/office/drawing/2014/main" id="{E2DAE0EE-754E-4E0B-6B28-D1EE814B6560}"/>
              </a:ext>
            </a:extLst>
          </p:cNvPr>
          <p:cNvSpPr/>
          <p:nvPr/>
        </p:nvSpPr>
        <p:spPr>
          <a:xfrm>
            <a:off x="1083914" y="1820019"/>
            <a:ext cx="10024172" cy="2308324"/>
          </a:xfrm>
          <a:prstGeom prst="rect">
            <a:avLst/>
          </a:prstGeom>
          <a:noFill/>
        </p:spPr>
        <p:txBody>
          <a:bodyPr wrap="square" lIns="91440" tIns="45720" rIns="91440" bIns="45720">
            <a:spAutoFit/>
          </a:bodyPr>
          <a:lstStyle/>
          <a:p>
            <a:pPr algn="ctr"/>
            <a:r>
              <a:rPr lang="pl-PL" sz="7200" b="0" cap="none" spc="0" dirty="0">
                <a:ln w="0"/>
                <a:solidFill>
                  <a:srgbClr val="002060"/>
                </a:solidFill>
                <a:effectLst>
                  <a:outerShdw blurRad="38100" dist="19050" dir="2700000" algn="tl" rotWithShape="0">
                    <a:schemeClr val="dk1">
                      <a:alpha val="40000"/>
                    </a:schemeClr>
                  </a:outerShdw>
                </a:effectLst>
              </a:rPr>
              <a:t>Fundusz sołecki</a:t>
            </a:r>
          </a:p>
          <a:p>
            <a:pPr algn="ctr"/>
            <a:r>
              <a:rPr lang="pl-PL" sz="7200" dirty="0">
                <a:ln w="0"/>
                <a:solidFill>
                  <a:srgbClr val="002060"/>
                </a:solidFill>
                <a:effectLst>
                  <a:outerShdw blurRad="38100" dist="19050" dir="2700000" algn="tl" rotWithShape="0">
                    <a:schemeClr val="dk1">
                      <a:alpha val="40000"/>
                    </a:schemeClr>
                  </a:outerShdw>
                </a:effectLst>
              </a:rPr>
              <a:t>w Gminie Stare Babice</a:t>
            </a:r>
            <a:endParaRPr lang="pl-PL" sz="7200" b="0" cap="none" spc="0" dirty="0">
              <a:ln w="0"/>
              <a:solidFill>
                <a:srgbClr val="002060"/>
              </a:solidFill>
              <a:effectLst>
                <a:outerShdw blurRad="38100" dist="19050" dir="2700000" algn="tl" rotWithShape="0">
                  <a:schemeClr val="dk1">
                    <a:alpha val="40000"/>
                  </a:schemeClr>
                </a:outerShdw>
              </a:effectLst>
            </a:endParaRPr>
          </a:p>
        </p:txBody>
      </p:sp>
      <p:sp>
        <p:nvSpPr>
          <p:cNvPr id="15" name="pole tekstowe 14">
            <a:extLst>
              <a:ext uri="{FF2B5EF4-FFF2-40B4-BE49-F238E27FC236}">
                <a16:creationId xmlns:a16="http://schemas.microsoft.com/office/drawing/2014/main" id="{BB543F83-A013-9BA1-A4D4-BC3194601BC9}"/>
              </a:ext>
            </a:extLst>
          </p:cNvPr>
          <p:cNvSpPr txBox="1"/>
          <p:nvPr/>
        </p:nvSpPr>
        <p:spPr>
          <a:xfrm>
            <a:off x="3857245" y="4128343"/>
            <a:ext cx="6094476" cy="369332"/>
          </a:xfrm>
          <a:prstGeom prst="rect">
            <a:avLst/>
          </a:prstGeom>
          <a:noFill/>
        </p:spPr>
        <p:txBody>
          <a:bodyPr wrap="square">
            <a:spAutoFit/>
          </a:bodyPr>
          <a:lstStyle/>
          <a:p>
            <a:r>
              <a:rPr lang="pl-PL" sz="1800" b="1" i="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Razem decydujmy o kierunku rozwoju!</a:t>
            </a:r>
            <a:endParaRPr lang="pl-PL" dirty="0"/>
          </a:p>
        </p:txBody>
      </p:sp>
    </p:spTree>
    <p:extLst>
      <p:ext uri="{BB962C8B-B14F-4D97-AF65-F5344CB8AC3E}">
        <p14:creationId xmlns:p14="http://schemas.microsoft.com/office/powerpoint/2010/main" val="117492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646AA24-CD93-161B-D0E3-698AF093B143}"/>
              </a:ext>
            </a:extLst>
          </p:cNvPr>
          <p:cNvSpPr txBox="1"/>
          <p:nvPr/>
        </p:nvSpPr>
        <p:spPr>
          <a:xfrm>
            <a:off x="2707074" y="90014"/>
            <a:ext cx="8830818" cy="646331"/>
          </a:xfrm>
          <a:prstGeom prst="rect">
            <a:avLst/>
          </a:prstGeom>
          <a:noFill/>
        </p:spPr>
        <p:txBody>
          <a:bodyPr wrap="square">
            <a:spAutoFit/>
          </a:bodyPr>
          <a:lstStyle/>
          <a:p>
            <a:r>
              <a:rPr lang="pl-PL" sz="3600" b="1" dirty="0">
                <a:solidFill>
                  <a:srgbClr val="002060"/>
                </a:solidFill>
                <a:latin typeface="Cambria" panose="02040503050406030204" pitchFamily="18" charset="0"/>
                <a:ea typeface="Cambria" panose="02040503050406030204" pitchFamily="18" charset="0"/>
              </a:rPr>
              <a:t>Na co można przeznaczyć środki?</a:t>
            </a:r>
          </a:p>
        </p:txBody>
      </p:sp>
      <p:sp>
        <p:nvSpPr>
          <p:cNvPr id="5" name="pole tekstowe 4">
            <a:extLst>
              <a:ext uri="{FF2B5EF4-FFF2-40B4-BE49-F238E27FC236}">
                <a16:creationId xmlns:a16="http://schemas.microsoft.com/office/drawing/2014/main" id="{48FF387B-45F2-4462-A53D-99580555BB3E}"/>
              </a:ext>
            </a:extLst>
          </p:cNvPr>
          <p:cNvSpPr txBox="1"/>
          <p:nvPr/>
        </p:nvSpPr>
        <p:spPr>
          <a:xfrm>
            <a:off x="832836" y="736345"/>
            <a:ext cx="11195766" cy="6370975"/>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rPr>
              <a:t>🔹 </a:t>
            </a:r>
            <a:r>
              <a:rPr lang="pl-PL" dirty="0"/>
              <a:t>Przedsięwzięcia realizowane w ramach funduszu sołeckiego muszą obejmować zadania określone w katalogu zadań własnych gminy i mogą być wykorzystane wyłącznie na cele, które wspierają rozwój lokalnej społeczności. </a:t>
            </a:r>
          </a:p>
          <a:p>
            <a:endParaRPr lang="pl-PL" dirty="0"/>
          </a:p>
          <a:p>
            <a:pPr>
              <a:lnSpc>
                <a:spcPct val="150000"/>
              </a:lnSpc>
            </a:pPr>
            <a:r>
              <a:rPr lang="pl-PL" sz="1600" dirty="0"/>
              <a:t>1) ładu przestrzennego, gospodarki nieruchomościami, ochrony środowiska i przyrody oraz gospodarki wodnej; </a:t>
            </a:r>
          </a:p>
          <a:p>
            <a:pPr>
              <a:lnSpc>
                <a:spcPct val="150000"/>
              </a:lnSpc>
            </a:pPr>
            <a:r>
              <a:rPr lang="pl-PL" sz="1600" dirty="0"/>
              <a:t>2) gminnych dróg, ulic, mostów, placów oraz organizacji ruchu drogowego; </a:t>
            </a:r>
          </a:p>
          <a:p>
            <a:pPr>
              <a:lnSpc>
                <a:spcPct val="150000"/>
              </a:lnSpc>
            </a:pPr>
            <a:r>
              <a:rPr lang="pl-PL" sz="1600" dirty="0"/>
              <a:t>3) wodociągów i zaopatrzenia w wodę, kanalizacji, usuwania i oczyszczania ścieków komunalnych, utrzymania czystości </a:t>
            </a:r>
            <a:br>
              <a:rPr lang="pl-PL" sz="1600" dirty="0"/>
            </a:br>
            <a:r>
              <a:rPr lang="pl-PL" sz="1600" dirty="0"/>
              <a:t>i porządku oraz urządzeń sanitarnych, wysypisk i unieszkodliwiania odpadów komunalnych, zaopatrzenia w energię elektryczną </a:t>
            </a:r>
            <a:br>
              <a:rPr lang="pl-PL" sz="1600" dirty="0"/>
            </a:br>
            <a:r>
              <a:rPr lang="pl-PL" sz="1600" dirty="0"/>
              <a:t>i cieplną oraz gaz; </a:t>
            </a:r>
          </a:p>
          <a:p>
            <a:pPr>
              <a:lnSpc>
                <a:spcPct val="150000"/>
              </a:lnSpc>
            </a:pPr>
            <a:r>
              <a:rPr lang="pl-PL" sz="1600" dirty="0"/>
              <a:t>	3a) działalności w zakresie telekomunikacji; </a:t>
            </a:r>
          </a:p>
          <a:p>
            <a:pPr>
              <a:lnSpc>
                <a:spcPct val="150000"/>
              </a:lnSpc>
            </a:pPr>
            <a:r>
              <a:rPr lang="pl-PL" sz="1600" dirty="0"/>
              <a:t>4) lokalnego transportu zbiorowego; </a:t>
            </a:r>
          </a:p>
          <a:p>
            <a:pPr>
              <a:lnSpc>
                <a:spcPct val="150000"/>
              </a:lnSpc>
            </a:pPr>
            <a:r>
              <a:rPr lang="pl-PL" sz="1600" dirty="0"/>
              <a:t>5) ochrony zdrowia; </a:t>
            </a:r>
          </a:p>
          <a:p>
            <a:pPr>
              <a:lnSpc>
                <a:spcPct val="150000"/>
              </a:lnSpc>
            </a:pPr>
            <a:r>
              <a:rPr lang="pl-PL" sz="1600" dirty="0"/>
              <a:t>6) pomocy społecznej, w tym ośrodków i zakładów opiekuńczych; </a:t>
            </a:r>
          </a:p>
          <a:p>
            <a:pPr>
              <a:lnSpc>
                <a:spcPct val="150000"/>
              </a:lnSpc>
            </a:pPr>
            <a:r>
              <a:rPr lang="pl-PL" sz="1600" dirty="0"/>
              <a:t>	6a) wspierania rodziny i systemu pieczy zastępczej; </a:t>
            </a:r>
          </a:p>
          <a:p>
            <a:pPr>
              <a:lnSpc>
                <a:spcPct val="150000"/>
              </a:lnSpc>
            </a:pPr>
            <a:r>
              <a:rPr lang="pl-PL" sz="1600" dirty="0"/>
              <a:t>7) gminnego budownictwa mieszkaniowego; </a:t>
            </a:r>
          </a:p>
          <a:p>
            <a:pPr>
              <a:lnSpc>
                <a:spcPct val="150000"/>
              </a:lnSpc>
            </a:pPr>
            <a:r>
              <a:rPr lang="pl-PL" sz="1600" dirty="0"/>
              <a:t>8) edukacji publicznej; </a:t>
            </a:r>
          </a:p>
          <a:p>
            <a:pPr>
              <a:lnSpc>
                <a:spcPct val="150000"/>
              </a:lnSpc>
            </a:pPr>
            <a:r>
              <a:rPr lang="pl-PL" sz="1600" dirty="0"/>
              <a:t>9) kultury, w tym bibliotek gminnych i innych instytucji kultury oraz ochrony zabytków i opieki nad zabytkami; </a:t>
            </a:r>
          </a:p>
          <a:p>
            <a:pPr>
              <a:lnSpc>
                <a:spcPct val="150000"/>
              </a:lnSpc>
            </a:pPr>
            <a:r>
              <a:rPr lang="pl-PL" sz="1600" dirty="0"/>
              <a:t>10) kultury fizycznej i turystyki, w tym terenów rekreacyjnych i urządzeń sportowych; </a:t>
            </a:r>
          </a:p>
          <a:p>
            <a:endParaRPr lang="pl-PL" dirty="0"/>
          </a:p>
        </p:txBody>
      </p:sp>
      <p:pic>
        <p:nvPicPr>
          <p:cNvPr id="2" name="Obraz 1">
            <a:extLst>
              <a:ext uri="{FF2B5EF4-FFF2-40B4-BE49-F238E27FC236}">
                <a16:creationId xmlns:a16="http://schemas.microsoft.com/office/drawing/2014/main" id="{E6140A6C-B6E2-719F-93A4-6B126B15CBB2}"/>
              </a:ext>
            </a:extLst>
          </p:cNvPr>
          <p:cNvPicPr>
            <a:picLocks noChangeAspect="1"/>
          </p:cNvPicPr>
          <p:nvPr/>
        </p:nvPicPr>
        <p:blipFill>
          <a:blip r:embed="rId2" cstate="print"/>
          <a:stretch>
            <a:fillRect/>
          </a:stretch>
        </p:blipFill>
        <p:spPr>
          <a:xfrm>
            <a:off x="8118216" y="3331589"/>
            <a:ext cx="2458658" cy="24586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9509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3690548-2971-6E28-A215-5579197591A2}"/>
              </a:ext>
            </a:extLst>
          </p:cNvPr>
          <p:cNvSpPr txBox="1"/>
          <p:nvPr/>
        </p:nvSpPr>
        <p:spPr>
          <a:xfrm>
            <a:off x="869621" y="542637"/>
            <a:ext cx="11322377" cy="6464847"/>
          </a:xfrm>
          <a:prstGeom prst="rect">
            <a:avLst/>
          </a:prstGeom>
          <a:noFill/>
        </p:spPr>
        <p:txBody>
          <a:bodyPr wrap="square">
            <a:spAutoFit/>
          </a:bodyPr>
          <a:lstStyle/>
          <a:p>
            <a:pPr>
              <a:lnSpc>
                <a:spcPct val="150000"/>
              </a:lnSpc>
            </a:pPr>
            <a:r>
              <a:rPr lang="pl-PL" sz="1600" dirty="0"/>
              <a:t>11) targowisk i hal targowych; </a:t>
            </a:r>
          </a:p>
          <a:p>
            <a:pPr>
              <a:lnSpc>
                <a:spcPct val="150000"/>
              </a:lnSpc>
            </a:pPr>
            <a:r>
              <a:rPr lang="pl-PL" sz="1600" dirty="0"/>
              <a:t>12) zieleni gminnej i </a:t>
            </a:r>
            <a:r>
              <a:rPr lang="pl-PL" sz="1600" dirty="0" err="1"/>
              <a:t>zadrzewień</a:t>
            </a:r>
            <a:r>
              <a:rPr lang="pl-PL" sz="1600" dirty="0"/>
              <a:t>; </a:t>
            </a:r>
          </a:p>
          <a:p>
            <a:pPr>
              <a:lnSpc>
                <a:spcPct val="150000"/>
              </a:lnSpc>
            </a:pPr>
            <a:r>
              <a:rPr lang="pl-PL" sz="1600" dirty="0"/>
              <a:t>13) cmentarzy gminnych; </a:t>
            </a:r>
          </a:p>
          <a:p>
            <a:pPr>
              <a:lnSpc>
                <a:spcPct val="150000"/>
              </a:lnSpc>
            </a:pPr>
            <a:r>
              <a:rPr lang="pl-PL" sz="1600" dirty="0"/>
              <a:t>14) porządku publicznego i bezpieczeństwa obywateli oraz ochrony przeciwpożarowej i przeciwpowodziowej, w tym wyposażenia </a:t>
            </a:r>
            <a:br>
              <a:rPr lang="pl-PL" sz="1600" dirty="0"/>
            </a:br>
            <a:r>
              <a:rPr lang="pl-PL" sz="1600" dirty="0"/>
              <a:t>i utrzymania gminnego magazynu przeciwpowodziowego; </a:t>
            </a:r>
          </a:p>
          <a:p>
            <a:pPr>
              <a:lnSpc>
                <a:spcPct val="150000"/>
              </a:lnSpc>
            </a:pPr>
            <a:r>
              <a:rPr lang="pl-PL" sz="1600" dirty="0"/>
              <a:t>	14a) ochrony ludności i obrony cywilnej, w tym tworzenia i utrzymywania zasobów ochrony ludności, z wyłączeniem zadań określonych w ustawie z dnia 5 grudnia 2024 r. o ochronie ludności i obronie cywilnej (Dz. U. poz. 1907) jako zadania zlecone </a:t>
            </a:r>
            <a:br>
              <a:rPr lang="pl-PL" sz="1600" dirty="0"/>
            </a:br>
            <a:r>
              <a:rPr lang="pl-PL" sz="1600" dirty="0"/>
              <a:t>z zakresu administracji rządowej; </a:t>
            </a:r>
          </a:p>
          <a:p>
            <a:pPr>
              <a:lnSpc>
                <a:spcPct val="150000"/>
              </a:lnSpc>
            </a:pPr>
            <a:r>
              <a:rPr lang="pl-PL" sz="1600" dirty="0"/>
              <a:t>15) utrzymania gminnych obiektów i urządzeń użyteczności publicznej oraz obiektów administracyjnych; </a:t>
            </a:r>
          </a:p>
          <a:p>
            <a:pPr>
              <a:lnSpc>
                <a:spcPct val="150000"/>
              </a:lnSpc>
            </a:pPr>
            <a:r>
              <a:rPr lang="pl-PL" sz="1600" dirty="0"/>
              <a:t>16) polityki prorodzinnej, w tym zapewnienia kobietom w ciąży opieki socjalnej, medycznej i prawnej; </a:t>
            </a:r>
          </a:p>
          <a:p>
            <a:pPr>
              <a:lnSpc>
                <a:spcPct val="150000"/>
              </a:lnSpc>
            </a:pPr>
            <a:r>
              <a:rPr lang="pl-PL" sz="1600" dirty="0"/>
              <a:t>	16a) polityki senioralnej; </a:t>
            </a:r>
          </a:p>
          <a:p>
            <a:pPr>
              <a:lnSpc>
                <a:spcPct val="150000"/>
              </a:lnSpc>
            </a:pPr>
            <a:r>
              <a:rPr lang="pl-PL" sz="1600" dirty="0"/>
              <a:t>17) wspierania i upowszechniania idei samorządowej, w tym tworzenia warunków do działania i rozwoju jednostek pomocniczych </a:t>
            </a:r>
            <a:br>
              <a:rPr lang="pl-PL" sz="1600" dirty="0"/>
            </a:br>
            <a:r>
              <a:rPr lang="pl-PL" sz="1600" dirty="0"/>
              <a:t>i wdrażania programów pobudzania aktywności obywatelskiej; </a:t>
            </a:r>
          </a:p>
          <a:p>
            <a:pPr>
              <a:lnSpc>
                <a:spcPct val="150000"/>
              </a:lnSpc>
            </a:pPr>
            <a:r>
              <a:rPr lang="pl-PL" sz="1600" dirty="0"/>
              <a:t>18) promocji gminy; </a:t>
            </a:r>
          </a:p>
          <a:p>
            <a:pPr>
              <a:lnSpc>
                <a:spcPct val="150000"/>
              </a:lnSpc>
            </a:pPr>
            <a:r>
              <a:rPr lang="pl-PL" sz="1600" dirty="0"/>
              <a:t>19) współpracy i działalności na rzecz organizacji pozarządowych oraz podmiotów wymienionych w art. 3 ust. 3 ustawy z dnia 24 kwietnia 2003 r. o działalności pożytku publicznego i o wolontariacie; </a:t>
            </a:r>
          </a:p>
          <a:p>
            <a:pPr>
              <a:lnSpc>
                <a:spcPct val="150000"/>
              </a:lnSpc>
            </a:pPr>
            <a:r>
              <a:rPr lang="pl-PL" sz="1600" dirty="0"/>
              <a:t>20) współpracy ze społecznościami lokalnymi i regionalnymi innych państw.</a:t>
            </a:r>
            <a:endParaRPr lang="pl-PL" sz="2000" dirty="0">
              <a:effectLst/>
              <a:latin typeface="Calibri" panose="020F0502020204030204" pitchFamily="34" charset="0"/>
              <a:ea typeface="Calibri" panose="020F0502020204030204" pitchFamily="34" charset="0"/>
            </a:endParaRPr>
          </a:p>
        </p:txBody>
      </p:sp>
      <p:sp>
        <p:nvSpPr>
          <p:cNvPr id="5" name="pole tekstowe 4">
            <a:extLst>
              <a:ext uri="{FF2B5EF4-FFF2-40B4-BE49-F238E27FC236}">
                <a16:creationId xmlns:a16="http://schemas.microsoft.com/office/drawing/2014/main" id="{E4BF29BF-AE86-AFF1-D5E9-16A89773AB7E}"/>
              </a:ext>
            </a:extLst>
          </p:cNvPr>
          <p:cNvSpPr txBox="1"/>
          <p:nvPr/>
        </p:nvSpPr>
        <p:spPr>
          <a:xfrm>
            <a:off x="2667000" y="52442"/>
            <a:ext cx="7727621" cy="646331"/>
          </a:xfrm>
          <a:prstGeom prst="rect">
            <a:avLst/>
          </a:prstGeom>
          <a:noFill/>
        </p:spPr>
        <p:txBody>
          <a:bodyPr wrap="square">
            <a:spAutoFit/>
          </a:bodyPr>
          <a:lstStyle/>
          <a:p>
            <a:r>
              <a:rPr lang="pl-PL" sz="3600" b="1" dirty="0">
                <a:solidFill>
                  <a:srgbClr val="002060"/>
                </a:solidFill>
                <a:latin typeface="Cambria" panose="02040503050406030204" pitchFamily="18" charset="0"/>
                <a:ea typeface="Cambria" panose="02040503050406030204" pitchFamily="18" charset="0"/>
              </a:rPr>
              <a:t>Na co można przeznaczyć środki?</a:t>
            </a:r>
          </a:p>
        </p:txBody>
      </p:sp>
    </p:spTree>
    <p:extLst>
      <p:ext uri="{BB962C8B-B14F-4D97-AF65-F5344CB8AC3E}">
        <p14:creationId xmlns:p14="http://schemas.microsoft.com/office/powerpoint/2010/main" val="46617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CED73CE-3A03-8204-5978-8B07CBD2EDB0}"/>
              </a:ext>
            </a:extLst>
          </p:cNvPr>
          <p:cNvSpPr txBox="1"/>
          <p:nvPr/>
        </p:nvSpPr>
        <p:spPr>
          <a:xfrm>
            <a:off x="829818" y="416197"/>
            <a:ext cx="11325606" cy="646331"/>
          </a:xfrm>
          <a:prstGeom prst="rect">
            <a:avLst/>
          </a:prstGeom>
          <a:noFill/>
        </p:spPr>
        <p:txBody>
          <a:bodyPr wrap="square">
            <a:spAutoFit/>
          </a:bodyPr>
          <a:lstStyle/>
          <a:p>
            <a:pPr>
              <a:buNone/>
            </a:pPr>
            <a:r>
              <a:rPr lang="pl-PL" sz="3600" b="1" dirty="0">
                <a:solidFill>
                  <a:srgbClr val="002060"/>
                </a:solidFill>
                <a:latin typeface="Cambria" panose="02040503050406030204" pitchFamily="18" charset="0"/>
                <a:ea typeface="Cambria" panose="02040503050406030204" pitchFamily="18" charset="0"/>
              </a:rPr>
              <a:t>Sołectwa mogą realizować wspólne przedsięwzięcia</a:t>
            </a:r>
          </a:p>
        </p:txBody>
      </p:sp>
      <p:sp>
        <p:nvSpPr>
          <p:cNvPr id="5" name="pole tekstowe 4">
            <a:extLst>
              <a:ext uri="{FF2B5EF4-FFF2-40B4-BE49-F238E27FC236}">
                <a16:creationId xmlns:a16="http://schemas.microsoft.com/office/drawing/2014/main" id="{F39588B7-55C0-7450-D07A-FDD979CEF8DE}"/>
              </a:ext>
            </a:extLst>
          </p:cNvPr>
          <p:cNvSpPr txBox="1"/>
          <p:nvPr/>
        </p:nvSpPr>
        <p:spPr>
          <a:xfrm>
            <a:off x="829818" y="1286545"/>
            <a:ext cx="12225782" cy="4431983"/>
          </a:xfrm>
          <a:prstGeom prst="rect">
            <a:avLst/>
          </a:prstGeom>
          <a:noFill/>
        </p:spPr>
        <p:txBody>
          <a:bodyPr wrap="square">
            <a:spAutoFit/>
          </a:bodyPr>
          <a:lstStyle/>
          <a:p>
            <a:r>
              <a:rPr lang="pl-PL" sz="2100" dirty="0"/>
              <a:t>Sołectwa mogą realizować </a:t>
            </a:r>
            <a:r>
              <a:rPr lang="pl-PL" sz="2100" b="1" dirty="0"/>
              <a:t>wspólne przedsięwzięcia </a:t>
            </a:r>
            <a:r>
              <a:rPr lang="pl-PL" sz="2100" dirty="0"/>
              <a:t>(art.6 Ustawa o funduszu sołeckim)</a:t>
            </a:r>
          </a:p>
          <a:p>
            <a:r>
              <a:rPr lang="pl-PL" sz="2100" dirty="0"/>
              <a:t>Każde z sołectw zamierzających wspólnie realizować przedsięwzięcie odrębnie uchwala wniosek.</a:t>
            </a:r>
          </a:p>
          <a:p>
            <a:r>
              <a:rPr lang="pl-PL" sz="2100" dirty="0"/>
              <a:t> </a:t>
            </a:r>
          </a:p>
          <a:p>
            <a:r>
              <a:rPr lang="pl-PL" sz="2100" dirty="0"/>
              <a:t>🔹 Kilka sołectw może połączyć siły i wspólnie zrealizować wybrane przedsięwzięcie. </a:t>
            </a:r>
          </a:p>
          <a:p>
            <a:endParaRPr lang="pl-PL" sz="2100" dirty="0"/>
          </a:p>
          <a:p>
            <a:r>
              <a:rPr lang="pl-PL" sz="2100" dirty="0"/>
              <a:t>🔹 Przy wskazaniu przedsięwzięcia na wniosku musi być opisane, że przedsięwzięcie to stanowi przedsięwzięcie wspólne z sołectwami np. AA i BB. </a:t>
            </a:r>
          </a:p>
          <a:p>
            <a:endParaRPr lang="pl-PL" sz="2100" dirty="0"/>
          </a:p>
          <a:p>
            <a:r>
              <a:rPr lang="pl-PL" sz="2100" dirty="0"/>
              <a:t>🔹 Wspólnie sołectwa mogą realizować zadania spełniające wymagania wynikające z ustawy: </a:t>
            </a:r>
          </a:p>
          <a:p>
            <a:r>
              <a:rPr lang="pl-PL" sz="2400" dirty="0"/>
              <a:t>• </a:t>
            </a:r>
            <a:r>
              <a:rPr lang="pl-PL" sz="2100" dirty="0"/>
              <a:t>przedsięwzięcia mieszczą się w katalogu zadań własnych gminy</a:t>
            </a:r>
          </a:p>
          <a:p>
            <a:r>
              <a:rPr lang="pl-PL" sz="2400" dirty="0"/>
              <a:t>• </a:t>
            </a:r>
            <a:r>
              <a:rPr lang="pl-PL" sz="2100" dirty="0"/>
              <a:t>służą poprawie warunków życia mieszkańców danego sołectwa</a:t>
            </a:r>
          </a:p>
          <a:p>
            <a:r>
              <a:rPr lang="pl-PL" sz="2400" dirty="0"/>
              <a:t>• </a:t>
            </a:r>
            <a:r>
              <a:rPr lang="pl-PL" sz="2100" dirty="0"/>
              <a:t>są zgodne ze strategią rozwoju</a:t>
            </a:r>
          </a:p>
          <a:p>
            <a:pPr>
              <a:buNone/>
            </a:pPr>
            <a:r>
              <a:rPr lang="pl-PL" sz="2100" dirty="0">
                <a:effectLst/>
                <a:latin typeface="Calibri" panose="020F0502020204030204" pitchFamily="34" charset="0"/>
                <a:ea typeface="Calibri" panose="020F0502020204030204" pitchFamily="34" charset="0"/>
              </a:rPr>
              <a:t> </a:t>
            </a:r>
          </a:p>
        </p:txBody>
      </p:sp>
      <p:pic>
        <p:nvPicPr>
          <p:cNvPr id="2" name="Obraz 1">
            <a:extLst>
              <a:ext uri="{FF2B5EF4-FFF2-40B4-BE49-F238E27FC236}">
                <a16:creationId xmlns:a16="http://schemas.microsoft.com/office/drawing/2014/main" id="{7D20F7A0-8474-094A-F29D-07FC93E839A3}"/>
              </a:ext>
            </a:extLst>
          </p:cNvPr>
          <p:cNvPicPr>
            <a:picLocks noChangeAspect="1"/>
          </p:cNvPicPr>
          <p:nvPr/>
        </p:nvPicPr>
        <p:blipFill>
          <a:blip r:embed="rId2" cstate="print"/>
          <a:srcRect r="946" b="41710"/>
          <a:stretch>
            <a:fillRect/>
          </a:stretch>
        </p:blipFill>
        <p:spPr>
          <a:xfrm>
            <a:off x="7616539" y="5379936"/>
            <a:ext cx="4029837" cy="1323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8772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D0E9EFF-D45E-4849-40AD-3ED3264F3F52}"/>
              </a:ext>
            </a:extLst>
          </p:cNvPr>
          <p:cNvSpPr txBox="1"/>
          <p:nvPr/>
        </p:nvSpPr>
        <p:spPr>
          <a:xfrm>
            <a:off x="221043" y="338347"/>
            <a:ext cx="10298430" cy="1200329"/>
          </a:xfrm>
          <a:prstGeom prst="rect">
            <a:avLst/>
          </a:prstGeom>
          <a:noFill/>
        </p:spPr>
        <p:txBody>
          <a:bodyPr wrap="square">
            <a:spAutoFit/>
          </a:bodyPr>
          <a:lstStyle/>
          <a:p>
            <a:pPr algn="ctr"/>
            <a:r>
              <a:rPr lang="pl-PL" sz="3600" b="1" dirty="0">
                <a:solidFill>
                  <a:srgbClr val="002060"/>
                </a:solidFill>
                <a:latin typeface="Cambria" panose="02040503050406030204" pitchFamily="18" charset="0"/>
                <a:ea typeface="Cambria" panose="02040503050406030204" pitchFamily="18" charset="0"/>
              </a:rPr>
              <a:t>Czego nie można realizować w ramach Funduszu Sołeckiego?</a:t>
            </a:r>
          </a:p>
        </p:txBody>
      </p:sp>
      <p:sp>
        <p:nvSpPr>
          <p:cNvPr id="5" name="pole tekstowe 4">
            <a:extLst>
              <a:ext uri="{FF2B5EF4-FFF2-40B4-BE49-F238E27FC236}">
                <a16:creationId xmlns:a16="http://schemas.microsoft.com/office/drawing/2014/main" id="{D725D518-0A11-5CB4-A51A-1EF4299D05E5}"/>
              </a:ext>
            </a:extLst>
          </p:cNvPr>
          <p:cNvSpPr txBox="1"/>
          <p:nvPr/>
        </p:nvSpPr>
        <p:spPr>
          <a:xfrm>
            <a:off x="946467" y="1872657"/>
            <a:ext cx="11245533" cy="5078313"/>
          </a:xfrm>
          <a:prstGeom prst="rect">
            <a:avLst/>
          </a:prstGeom>
          <a:noFill/>
        </p:spPr>
        <p:txBody>
          <a:bodyPr wrap="square">
            <a:spAutoFit/>
          </a:bodyPr>
          <a:lstStyle/>
          <a:p>
            <a:pPr lvl="0">
              <a:buSzPts val="1000"/>
              <a:tabLst>
                <a:tab pos="457200" algn="l"/>
              </a:tabLst>
            </a:pPr>
            <a:r>
              <a:rPr lang="pl-PL" dirty="0"/>
              <a:t>❌ </a:t>
            </a:r>
            <a:r>
              <a:rPr lang="pl-PL" dirty="0">
                <a:effectLst/>
                <a:latin typeface="Calibri" panose="020F0502020204030204" pitchFamily="34" charset="0"/>
                <a:ea typeface="Times New Roman" panose="02020603050405020304" pitchFamily="18" charset="0"/>
              </a:rPr>
              <a:t>Wycieczek, imprez rekreacyjnych i innych działań o charakterze wyłącznie rozrywkowym</a:t>
            </a:r>
            <a:r>
              <a:rPr lang="pl-PL" dirty="0">
                <a:latin typeface="Calibri" panose="020F0502020204030204" pitchFamily="34" charset="0"/>
                <a:ea typeface="Times New Roman" panose="02020603050405020304" pitchFamily="18" charset="0"/>
              </a:rPr>
              <a:t>.</a:t>
            </a:r>
            <a:endParaRPr lang="pl-PL" dirty="0">
              <a:effectLst/>
              <a:latin typeface="Calibri" panose="020F0502020204030204" pitchFamily="34" charset="0"/>
              <a:ea typeface="Times New Roman" panose="02020603050405020304" pitchFamily="18" charset="0"/>
            </a:endParaRPr>
          </a:p>
          <a:p>
            <a:pPr lvl="0">
              <a:buSzPts val="1000"/>
              <a:tabLst>
                <a:tab pos="457200" algn="l"/>
              </a:tabLst>
            </a:pPr>
            <a:endParaRPr lang="pl-PL" dirty="0">
              <a:effectLst/>
              <a:latin typeface="Calibri" panose="020F0502020204030204" pitchFamily="34" charset="0"/>
              <a:ea typeface="Times New Roman" panose="02020603050405020304" pitchFamily="18" charset="0"/>
            </a:endParaRPr>
          </a:p>
          <a:p>
            <a:pPr lvl="0">
              <a:buSzPts val="1000"/>
              <a:tabLst>
                <a:tab pos="457200" algn="l"/>
              </a:tabLst>
            </a:pPr>
            <a:r>
              <a:rPr lang="pl-PL" dirty="0"/>
              <a:t>❌ </a:t>
            </a:r>
            <a:r>
              <a:rPr lang="pl-PL" dirty="0">
                <a:latin typeface="Calibri" panose="020F0502020204030204" pitchFamily="34" charset="0"/>
                <a:ea typeface="Times New Roman" panose="02020603050405020304" pitchFamily="18" charset="0"/>
              </a:rPr>
              <a:t>Usług cateringowych i gastronomicznych, zakupu żywności, zakup paczek prezentowych.</a:t>
            </a:r>
            <a:endParaRPr lang="pl-PL" dirty="0">
              <a:effectLst/>
              <a:latin typeface="Calibri" panose="020F0502020204030204" pitchFamily="34" charset="0"/>
              <a:ea typeface="Times New Roman" panose="02020603050405020304" pitchFamily="18" charset="0"/>
            </a:endParaRPr>
          </a:p>
          <a:p>
            <a:pPr lvl="0">
              <a:buSzPts val="1000"/>
              <a:tabLst>
                <a:tab pos="457200" algn="l"/>
              </a:tabLst>
            </a:pPr>
            <a:endParaRPr lang="pl-PL" dirty="0">
              <a:effectLst/>
              <a:latin typeface="Calibri" panose="020F0502020204030204" pitchFamily="34" charset="0"/>
              <a:ea typeface="Calibri" panose="020F0502020204030204" pitchFamily="34" charset="0"/>
            </a:endParaRPr>
          </a:p>
          <a:p>
            <a:pPr lvl="0">
              <a:buSzPts val="1000"/>
              <a:tabLst>
                <a:tab pos="457200" algn="l"/>
              </a:tabLst>
            </a:pPr>
            <a:r>
              <a:rPr lang="pl-PL" dirty="0">
                <a:latin typeface="Calibri" panose="020F0502020204030204" pitchFamily="34" charset="0"/>
                <a:ea typeface="Times New Roman" panose="02020603050405020304" pitchFamily="18" charset="0"/>
              </a:rPr>
              <a:t>❌ </a:t>
            </a:r>
            <a:r>
              <a:rPr lang="pl-PL" dirty="0">
                <a:effectLst/>
                <a:latin typeface="Calibri" panose="020F0502020204030204" pitchFamily="34" charset="0"/>
                <a:ea typeface="Times New Roman" panose="02020603050405020304" pitchFamily="18" charset="0"/>
              </a:rPr>
              <a:t>Działań wykraczających poza katalog zadań własnych gminy (np. finansowanie zadań </a:t>
            </a:r>
          </a:p>
          <a:p>
            <a:pPr lvl="0">
              <a:buSzPts val="1000"/>
              <a:tabLst>
                <a:tab pos="457200" algn="l"/>
              </a:tabLst>
            </a:pPr>
            <a:r>
              <a:rPr lang="pl-PL" dirty="0">
                <a:effectLst/>
                <a:latin typeface="Calibri" panose="020F0502020204030204" pitchFamily="34" charset="0"/>
                <a:ea typeface="Times New Roman" panose="02020603050405020304" pitchFamily="18" charset="0"/>
              </a:rPr>
              <a:t>powiatów czy województw)</a:t>
            </a:r>
            <a:r>
              <a:rPr lang="pl-PL" dirty="0">
                <a:latin typeface="Calibri" panose="020F0502020204030204" pitchFamily="34" charset="0"/>
                <a:ea typeface="Times New Roman" panose="02020603050405020304" pitchFamily="18" charset="0"/>
              </a:rPr>
              <a:t>.</a:t>
            </a:r>
            <a:endParaRPr lang="pl-PL" dirty="0">
              <a:effectLst/>
              <a:latin typeface="Calibri" panose="020F0502020204030204" pitchFamily="34" charset="0"/>
              <a:ea typeface="Times New Roman" panose="02020603050405020304" pitchFamily="18" charset="0"/>
            </a:endParaRPr>
          </a:p>
          <a:p>
            <a:pPr lvl="0">
              <a:buSzPts val="1000"/>
              <a:tabLst>
                <a:tab pos="457200" algn="l"/>
              </a:tabLst>
            </a:pPr>
            <a:endParaRPr lang="pl-PL" dirty="0">
              <a:latin typeface="Calibri" panose="020F0502020204030204" pitchFamily="34" charset="0"/>
              <a:ea typeface="Calibri" panose="020F0502020204030204" pitchFamily="34" charset="0"/>
            </a:endParaRPr>
          </a:p>
          <a:p>
            <a:pPr lvl="0">
              <a:buSzPts val="1000"/>
              <a:tabLst>
                <a:tab pos="457200" algn="l"/>
              </a:tabLst>
            </a:pPr>
            <a:r>
              <a:rPr lang="pl-PL" sz="1400" dirty="0">
                <a:latin typeface="Calibri" panose="020F0502020204030204" pitchFamily="34" charset="0"/>
                <a:ea typeface="Times New Roman" panose="02020603050405020304" pitchFamily="18" charset="0"/>
              </a:rPr>
              <a:t>❌ </a:t>
            </a:r>
            <a:r>
              <a:rPr lang="pl-PL" dirty="0">
                <a:latin typeface="Calibri" panose="020F0502020204030204" pitchFamily="34" charset="0"/>
              </a:rPr>
              <a:t>Niedopuszczalne jest definiowanie przedsięwzięć pojęciem dofinansowania czy wsparcia. Nie ma możliwości zagospodarowania funduszy sołeckich jako przekazanie środków finansowych na działalność organizacji np. fundacji, stowarzyszeń, kół gospodyń wiejskich czy grup nieformalnych tj. chóry, rady rodziców bądź też wskazanych rodzin czy osób indywidualnie</a:t>
            </a:r>
            <a:r>
              <a:rPr lang="pl-PL" sz="1400" dirty="0"/>
              <a:t>. </a:t>
            </a:r>
          </a:p>
          <a:p>
            <a:pPr lvl="0">
              <a:buSzPts val="1000"/>
              <a:tabLst>
                <a:tab pos="457200" algn="l"/>
              </a:tabLst>
            </a:pPr>
            <a:endParaRPr lang="pl-PL" dirty="0">
              <a:effectLst/>
              <a:latin typeface="Calibri" panose="020F0502020204030204" pitchFamily="34" charset="0"/>
              <a:ea typeface="Calibri" panose="020F0502020204030204" pitchFamily="34" charset="0"/>
            </a:endParaRPr>
          </a:p>
          <a:p>
            <a:pPr lvl="0">
              <a:buSzPts val="1000"/>
              <a:tabLst>
                <a:tab pos="457200" algn="l"/>
              </a:tabLst>
            </a:pPr>
            <a:r>
              <a:rPr lang="pl-PL" dirty="0">
                <a:latin typeface="Calibri" panose="020F0502020204030204" pitchFamily="34" charset="0"/>
                <a:ea typeface="Times New Roman" panose="02020603050405020304" pitchFamily="18" charset="0"/>
              </a:rPr>
              <a:t>❌ zakupów „niechcianych prezentów” bez uzgodnienia z Dyrektorami jednostek organizacyjnych.</a:t>
            </a:r>
          </a:p>
          <a:p>
            <a:pPr lvl="0">
              <a:buSzPts val="1000"/>
              <a:tabLst>
                <a:tab pos="457200" algn="l"/>
              </a:tabLst>
            </a:pPr>
            <a:endParaRPr lang="pl-PL" dirty="0">
              <a:latin typeface="Calibri" panose="020F0502020204030204" pitchFamily="34" charset="0"/>
              <a:ea typeface="Times New Roman" panose="02020603050405020304" pitchFamily="18" charset="0"/>
            </a:endParaRPr>
          </a:p>
          <a:p>
            <a:pPr lvl="0">
              <a:buSzPts val="1000"/>
              <a:tabLst>
                <a:tab pos="457200" algn="l"/>
              </a:tabLst>
            </a:pPr>
            <a:r>
              <a:rPr lang="pl-PL" dirty="0">
                <a:latin typeface="Calibri" panose="020F0502020204030204" pitchFamily="34" charset="0"/>
                <a:ea typeface="Times New Roman" panose="02020603050405020304" pitchFamily="18" charset="0"/>
              </a:rPr>
              <a:t>❌ przedsięwzięć na majątku innym niż gminy.</a:t>
            </a:r>
          </a:p>
          <a:p>
            <a:pPr lvl="0">
              <a:buSzPts val="1000"/>
              <a:tabLst>
                <a:tab pos="457200" algn="l"/>
              </a:tabLst>
            </a:pPr>
            <a:endParaRPr lang="pl-PL" dirty="0">
              <a:latin typeface="Calibri" panose="020F0502020204030204" pitchFamily="34" charset="0"/>
              <a:ea typeface="Times New Roman" panose="02020603050405020304" pitchFamily="18" charset="0"/>
            </a:endParaRPr>
          </a:p>
          <a:p>
            <a:pPr lvl="0">
              <a:buSzPts val="1000"/>
              <a:tabLst>
                <a:tab pos="457200" algn="l"/>
              </a:tabLst>
            </a:pPr>
            <a:endParaRPr lang="pl-PL" dirty="0">
              <a:latin typeface="Calibri" panose="020F0502020204030204" pitchFamily="34" charset="0"/>
              <a:ea typeface="Times New Roman" panose="02020603050405020304" pitchFamily="18" charset="0"/>
            </a:endParaRPr>
          </a:p>
          <a:p>
            <a:pPr lvl="0">
              <a:buSzPts val="1000"/>
              <a:tabLst>
                <a:tab pos="457200" algn="l"/>
              </a:tabLst>
            </a:pPr>
            <a:endParaRPr lang="pl-PL" dirty="0">
              <a:effectLst/>
              <a:latin typeface="Calibri" panose="020F0502020204030204" pitchFamily="34" charset="0"/>
              <a:ea typeface="Calibri" panose="020F0502020204030204" pitchFamily="34" charset="0"/>
            </a:endParaRPr>
          </a:p>
        </p:txBody>
      </p:sp>
      <p:pic>
        <p:nvPicPr>
          <p:cNvPr id="7" name="Obraz 6">
            <a:extLst>
              <a:ext uri="{FF2B5EF4-FFF2-40B4-BE49-F238E27FC236}">
                <a16:creationId xmlns:a16="http://schemas.microsoft.com/office/drawing/2014/main" id="{72A4FD81-4992-3AE6-7AD0-3A2DFACBD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488" y="358104"/>
            <a:ext cx="2257309" cy="11805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1478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DD7C1EA-F513-204D-E8B2-BD7BA1FFDA3F}"/>
              </a:ext>
            </a:extLst>
          </p:cNvPr>
          <p:cNvSpPr txBox="1"/>
          <p:nvPr/>
        </p:nvSpPr>
        <p:spPr>
          <a:xfrm>
            <a:off x="1495107" y="566678"/>
            <a:ext cx="10419525" cy="2862322"/>
          </a:xfrm>
          <a:prstGeom prst="rect">
            <a:avLst/>
          </a:prstGeom>
          <a:noFill/>
        </p:spPr>
        <p:txBody>
          <a:bodyPr wrap="square">
            <a:spAutoFit/>
          </a:bodyPr>
          <a:lstStyle/>
          <a:p>
            <a:pPr lvl="0" algn="just">
              <a:buSzPts val="1000"/>
              <a:tabLst>
                <a:tab pos="457200" algn="l"/>
              </a:tabLst>
            </a:pPr>
            <a:r>
              <a:rPr lang="pl-PL" sz="3600" b="1" dirty="0">
                <a:solidFill>
                  <a:srgbClr val="002060"/>
                </a:solidFill>
                <a:latin typeface="Cambria" panose="02040503050406030204" pitchFamily="18" charset="0"/>
                <a:ea typeface="Cambria" panose="02040503050406030204" pitchFamily="18" charset="0"/>
              </a:rPr>
              <a:t>Zachęcamy do konsultowania pomysłów </a:t>
            </a:r>
            <a:br>
              <a:rPr lang="pl-PL" sz="3600" b="1" dirty="0">
                <a:solidFill>
                  <a:srgbClr val="002060"/>
                </a:solidFill>
                <a:latin typeface="Cambria" panose="02040503050406030204" pitchFamily="18" charset="0"/>
                <a:ea typeface="Cambria" panose="02040503050406030204" pitchFamily="18" charset="0"/>
              </a:rPr>
            </a:br>
            <a:r>
              <a:rPr lang="pl-PL" sz="3600" b="1" dirty="0">
                <a:solidFill>
                  <a:srgbClr val="002060"/>
                </a:solidFill>
                <a:latin typeface="Cambria" panose="02040503050406030204" pitchFamily="18" charset="0"/>
                <a:ea typeface="Cambria" panose="02040503050406030204" pitchFamily="18" charset="0"/>
              </a:rPr>
              <a:t>z komórkami merytorycznymi Urzędu Gminy Stare Babice, aby zapewnić ich zgodność z obowiązującymi przepisami oraz możliwościami realizacyjnymi.</a:t>
            </a:r>
          </a:p>
        </p:txBody>
      </p:sp>
      <p:pic>
        <p:nvPicPr>
          <p:cNvPr id="4" name="Obraz 3">
            <a:extLst>
              <a:ext uri="{FF2B5EF4-FFF2-40B4-BE49-F238E27FC236}">
                <a16:creationId xmlns:a16="http://schemas.microsoft.com/office/drawing/2014/main" id="{C3C140F8-C236-A8AB-2A41-73AD8D7FE37D}"/>
              </a:ext>
            </a:extLst>
          </p:cNvPr>
          <p:cNvPicPr>
            <a:picLocks noChangeAspect="1"/>
          </p:cNvPicPr>
          <p:nvPr/>
        </p:nvPicPr>
        <p:blipFill>
          <a:blip r:embed="rId3" cstate="print"/>
          <a:srcRect/>
          <a:stretch>
            <a:fillRect/>
          </a:stretch>
        </p:blipFill>
        <p:spPr bwMode="auto">
          <a:xfrm>
            <a:off x="8373618" y="3318336"/>
            <a:ext cx="2708910" cy="29729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9433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DA1B702-3417-51BE-A364-4DC4C8556A01}"/>
              </a:ext>
            </a:extLst>
          </p:cNvPr>
          <p:cNvSpPr txBox="1"/>
          <p:nvPr/>
        </p:nvSpPr>
        <p:spPr>
          <a:xfrm>
            <a:off x="1005840" y="521208"/>
            <a:ext cx="10597896" cy="1569660"/>
          </a:xfrm>
          <a:prstGeom prst="rect">
            <a:avLst/>
          </a:prstGeom>
          <a:noFill/>
        </p:spPr>
        <p:txBody>
          <a:bodyPr wrap="square" rtlCol="0">
            <a:spAutoFit/>
          </a:bodyPr>
          <a:lstStyle/>
          <a:p>
            <a:pPr algn="ctr"/>
            <a:r>
              <a:rPr lang="pl-PL" sz="4800" b="1" dirty="0">
                <a:solidFill>
                  <a:srgbClr val="002060"/>
                </a:solidFill>
                <a:latin typeface="Cambria" panose="02040503050406030204" pitchFamily="18" charset="0"/>
                <a:ea typeface="Cambria" panose="02040503050406030204" pitchFamily="18" charset="0"/>
              </a:rPr>
              <a:t>Często prosty pomysł wymaga skomplikowanej realizacji </a:t>
            </a:r>
          </a:p>
        </p:txBody>
      </p:sp>
      <p:sp>
        <p:nvSpPr>
          <p:cNvPr id="5" name="pole tekstowe 4">
            <a:extLst>
              <a:ext uri="{FF2B5EF4-FFF2-40B4-BE49-F238E27FC236}">
                <a16:creationId xmlns:a16="http://schemas.microsoft.com/office/drawing/2014/main" id="{19AA996E-B94C-4187-EDBE-38230A31D10B}"/>
              </a:ext>
            </a:extLst>
          </p:cNvPr>
          <p:cNvSpPr txBox="1"/>
          <p:nvPr/>
        </p:nvSpPr>
        <p:spPr>
          <a:xfrm>
            <a:off x="740664" y="2752344"/>
            <a:ext cx="11722608" cy="1908215"/>
          </a:xfrm>
          <a:prstGeom prst="rect">
            <a:avLst/>
          </a:prstGeom>
          <a:noFill/>
        </p:spPr>
        <p:txBody>
          <a:bodyPr wrap="square">
            <a:spAutoFit/>
          </a:bodyPr>
          <a:lstStyle/>
          <a:p>
            <a:r>
              <a:rPr lang="pl-PL" sz="2000" dirty="0"/>
              <a:t>🔹 tani zakup generuje duże koszty eksploatacji,</a:t>
            </a:r>
          </a:p>
          <a:p>
            <a:r>
              <a:rPr lang="pl-PL" sz="2000" dirty="0"/>
              <a:t>🔹pojedyncza kamera może generować konieczność zwiększenia przestrzeni dyskowej,</a:t>
            </a:r>
          </a:p>
          <a:p>
            <a:r>
              <a:rPr lang="pl-PL" sz="2000" dirty="0"/>
              <a:t>🔹niewielka inwestycja wymaga dokumentacji projektowej i uzyskania niezbędnych zgód,</a:t>
            </a:r>
          </a:p>
          <a:p>
            <a:r>
              <a:rPr lang="pl-PL" sz="2000" dirty="0"/>
              <a:t>🔹pojedynczy wydatek w funduszu może stanowić element dużego zamówienia realizowanego z budżetu,</a:t>
            </a:r>
          </a:p>
          <a:p>
            <a:r>
              <a:rPr lang="pl-PL" sz="2000" dirty="0"/>
              <a:t>🔹właściwe szacowanie kosztów jest ważnym elementem, szacowanie dzisiaj - realizacja w przyszłości.</a:t>
            </a:r>
          </a:p>
          <a:p>
            <a:endParaRPr lang="pl-PL" dirty="0"/>
          </a:p>
        </p:txBody>
      </p:sp>
    </p:spTree>
    <p:extLst>
      <p:ext uri="{BB962C8B-B14F-4D97-AF65-F5344CB8AC3E}">
        <p14:creationId xmlns:p14="http://schemas.microsoft.com/office/powerpoint/2010/main" val="395770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F502D166-06C4-BC5C-1D9A-022939F6BC70}"/>
              </a:ext>
            </a:extLst>
          </p:cNvPr>
          <p:cNvSpPr txBox="1"/>
          <p:nvPr/>
        </p:nvSpPr>
        <p:spPr>
          <a:xfrm>
            <a:off x="3390011" y="305443"/>
            <a:ext cx="6910578" cy="754630"/>
          </a:xfrm>
          <a:prstGeom prst="rect">
            <a:avLst/>
          </a:prstGeom>
          <a:noFill/>
        </p:spPr>
        <p:txBody>
          <a:bodyPr wrap="square">
            <a:spAutoFit/>
          </a:bodyPr>
          <a:lstStyle/>
          <a:p>
            <a:pPr>
              <a:lnSpc>
                <a:spcPct val="115000"/>
              </a:lnSpc>
              <a:spcAft>
                <a:spcPts val="1000"/>
              </a:spcAft>
              <a:buNone/>
            </a:pPr>
            <a:r>
              <a:rPr lang="pl-PL" sz="4000" b="1" dirty="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Czym jest fundusz sołecki?</a:t>
            </a:r>
            <a:endParaRPr lang="pl-PL"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ole tekstowe 1">
            <a:extLst>
              <a:ext uri="{FF2B5EF4-FFF2-40B4-BE49-F238E27FC236}">
                <a16:creationId xmlns:a16="http://schemas.microsoft.com/office/drawing/2014/main" id="{3DD3C72F-8C98-0A16-F3DA-1B66F14308E6}"/>
              </a:ext>
            </a:extLst>
          </p:cNvPr>
          <p:cNvSpPr txBox="1"/>
          <p:nvPr/>
        </p:nvSpPr>
        <p:spPr>
          <a:xfrm>
            <a:off x="880635" y="1257249"/>
            <a:ext cx="11139055" cy="830997"/>
          </a:xfrm>
          <a:prstGeom prst="rect">
            <a:avLst/>
          </a:prstGeom>
          <a:noFill/>
        </p:spPr>
        <p:txBody>
          <a:bodyPr wrap="square">
            <a:spAutoFit/>
          </a:bodyPr>
          <a:lstStyle/>
          <a:p>
            <a:pPr algn="just"/>
            <a:r>
              <a:rPr lang="pl-PL" sz="2400" dirty="0"/>
              <a:t>🔹</a:t>
            </a:r>
            <a:r>
              <a:rPr lang="pl-PL" sz="2400" dirty="0">
                <a:latin typeface="Cambria" pitchFamily="18" charset="0"/>
                <a:ea typeface="Cambria" pitchFamily="18" charset="0"/>
              </a:rPr>
              <a:t>Fundusz sołecki to forma budżetu partycypacyjnego, który reguluje </a:t>
            </a:r>
            <a:br>
              <a:rPr lang="pl-PL" sz="2400" dirty="0">
                <a:latin typeface="Cambria" pitchFamily="18" charset="0"/>
                <a:ea typeface="Cambria" pitchFamily="18" charset="0"/>
              </a:rPr>
            </a:br>
            <a:r>
              <a:rPr lang="pl-PL" sz="2400" dirty="0">
                <a:latin typeface="Cambria" pitchFamily="18" charset="0"/>
                <a:ea typeface="Cambria" pitchFamily="18" charset="0"/>
              </a:rPr>
              <a:t>Ustawa z dnia 21 lutego 2014 r. o funduszu sołeckim (Dz. U. 2014 poz. 301).</a:t>
            </a:r>
          </a:p>
        </p:txBody>
      </p:sp>
      <p:sp>
        <p:nvSpPr>
          <p:cNvPr id="8" name="pole tekstowe 7">
            <a:extLst>
              <a:ext uri="{FF2B5EF4-FFF2-40B4-BE49-F238E27FC236}">
                <a16:creationId xmlns:a16="http://schemas.microsoft.com/office/drawing/2014/main" id="{75862C29-8843-B940-105B-FB97C8B4A915}"/>
              </a:ext>
            </a:extLst>
          </p:cNvPr>
          <p:cNvSpPr txBox="1"/>
          <p:nvPr/>
        </p:nvSpPr>
        <p:spPr>
          <a:xfrm>
            <a:off x="880635" y="2566968"/>
            <a:ext cx="6094428" cy="2646878"/>
          </a:xfrm>
          <a:prstGeom prst="rect">
            <a:avLst/>
          </a:prstGeom>
          <a:noFill/>
        </p:spPr>
        <p:txBody>
          <a:bodyPr wrap="square">
            <a:spAutoFit/>
          </a:bodyPr>
          <a:lstStyle/>
          <a:p>
            <a:pPr algn="just"/>
            <a:r>
              <a:rPr lang="pl-PL" dirty="0"/>
              <a:t>🔹 </a:t>
            </a:r>
            <a:r>
              <a:rPr lang="pl-PL" sz="1800" dirty="0">
                <a:latin typeface="Cambria" pitchFamily="18" charset="0"/>
                <a:ea typeface="Cambria" pitchFamily="18" charset="0"/>
              </a:rPr>
              <a:t>Fundusz sołecki to środki z budżetu gminy wydzielone dla wszystkich sołectw odrębnie z przeznaczeniem na wydatki związane z realizacją przedsięwzięć które: </a:t>
            </a:r>
          </a:p>
          <a:p>
            <a:pPr algn="just"/>
            <a:endParaRPr lang="pl-PL" sz="1800" dirty="0">
              <a:latin typeface="Cambria" pitchFamily="18" charset="0"/>
              <a:ea typeface="Cambria" pitchFamily="18" charset="0"/>
            </a:endParaRPr>
          </a:p>
          <a:p>
            <a:pPr lvl="0" algn="just">
              <a:buFont typeface="Wingdings" pitchFamily="2" charset="2"/>
              <a:buChar char="ü"/>
            </a:pPr>
            <a:r>
              <a:rPr lang="pl-PL" sz="1800" dirty="0">
                <a:latin typeface="Cambria" pitchFamily="18" charset="0"/>
                <a:ea typeface="Cambria" pitchFamily="18" charset="0"/>
              </a:rPr>
              <a:t> służą poprawie warunków życia mieszkańców sołectwa,</a:t>
            </a:r>
          </a:p>
          <a:p>
            <a:pPr lvl="0" algn="just">
              <a:buFont typeface="Wingdings" pitchFamily="2" charset="2"/>
              <a:buChar char="ü"/>
            </a:pPr>
            <a:r>
              <a:rPr lang="pl-PL" sz="1800" dirty="0">
                <a:latin typeface="Cambria" pitchFamily="18" charset="0"/>
                <a:ea typeface="Cambria" pitchFamily="18" charset="0"/>
              </a:rPr>
              <a:t> stanowią zadania własne gminy,</a:t>
            </a:r>
          </a:p>
          <a:p>
            <a:pPr lvl="0" algn="just">
              <a:buFont typeface="Wingdings" pitchFamily="2" charset="2"/>
              <a:buChar char="ü"/>
            </a:pPr>
            <a:r>
              <a:rPr lang="pl-PL" sz="1800" dirty="0">
                <a:latin typeface="Cambria" pitchFamily="18" charset="0"/>
                <a:ea typeface="Cambria" pitchFamily="18" charset="0"/>
              </a:rPr>
              <a:t> są zgodne ze strategią jej rozwoju.</a:t>
            </a:r>
          </a:p>
          <a:p>
            <a:pPr lvl="0" algn="just"/>
            <a:endParaRPr lang="pl-PL" sz="1800" dirty="0">
              <a:latin typeface="Cambria" pitchFamily="18" charset="0"/>
              <a:ea typeface="Cambria" pitchFamily="18" charset="0"/>
            </a:endParaRPr>
          </a:p>
          <a:p>
            <a:pPr lvl="0" algn="just"/>
            <a:endParaRPr lang="pl-PL" sz="400" dirty="0">
              <a:latin typeface="Cambria" pitchFamily="18" charset="0"/>
              <a:ea typeface="Cambria" pitchFamily="18" charset="0"/>
            </a:endParaRPr>
          </a:p>
          <a:p>
            <a:pPr algn="just"/>
            <a:r>
              <a:rPr lang="pl-PL" sz="1800" dirty="0">
                <a:latin typeface="Cambria" pitchFamily="18" charset="0"/>
                <a:ea typeface="Cambria" pitchFamily="18" charset="0"/>
              </a:rPr>
              <a:t>Ponadto powyższe warunki muszą być spełnione łącznie.</a:t>
            </a:r>
          </a:p>
        </p:txBody>
      </p:sp>
      <p:sp>
        <p:nvSpPr>
          <p:cNvPr id="10" name="pole tekstowe 9">
            <a:extLst>
              <a:ext uri="{FF2B5EF4-FFF2-40B4-BE49-F238E27FC236}">
                <a16:creationId xmlns:a16="http://schemas.microsoft.com/office/drawing/2014/main" id="{ABB77FA7-853D-4F3F-5650-BDA0B20DAB64}"/>
              </a:ext>
            </a:extLst>
          </p:cNvPr>
          <p:cNvSpPr txBox="1"/>
          <p:nvPr/>
        </p:nvSpPr>
        <p:spPr>
          <a:xfrm>
            <a:off x="880635" y="5478203"/>
            <a:ext cx="11139055" cy="646331"/>
          </a:xfrm>
          <a:prstGeom prst="rect">
            <a:avLst/>
          </a:prstGeom>
          <a:noFill/>
        </p:spPr>
        <p:txBody>
          <a:bodyPr wrap="square">
            <a:spAutoFit/>
          </a:bodyPr>
          <a:lstStyle/>
          <a:p>
            <a:r>
              <a:rPr lang="pl-PL" dirty="0"/>
              <a:t>🔹 </a:t>
            </a:r>
            <a:r>
              <a:rPr lang="pl-PL" sz="1800" dirty="0">
                <a:latin typeface="Cambria" pitchFamily="18" charset="0"/>
                <a:ea typeface="Cambria" pitchFamily="18" charset="0"/>
              </a:rPr>
              <a:t>O wyodrębnieniu w budżecie gminy środków stanowiących fundusz solecki rozstrzyga Rada Gminy podejmując stosowną uchwałę. </a:t>
            </a:r>
          </a:p>
        </p:txBody>
      </p:sp>
      <p:pic>
        <p:nvPicPr>
          <p:cNvPr id="11" name="Obraz 10">
            <a:extLst>
              <a:ext uri="{FF2B5EF4-FFF2-40B4-BE49-F238E27FC236}">
                <a16:creationId xmlns:a16="http://schemas.microsoft.com/office/drawing/2014/main" id="{AA19F56E-A04F-D43A-674B-C3A04DFFABE1}"/>
              </a:ext>
            </a:extLst>
          </p:cNvPr>
          <p:cNvPicPr>
            <a:picLocks noChangeAspect="1"/>
          </p:cNvPicPr>
          <p:nvPr/>
        </p:nvPicPr>
        <p:blipFill>
          <a:blip r:embed="rId2" cstate="print"/>
          <a:stretch>
            <a:fillRect/>
          </a:stretch>
        </p:blipFill>
        <p:spPr>
          <a:xfrm>
            <a:off x="7707754" y="2566968"/>
            <a:ext cx="3726959" cy="26353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7353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66BA67F0-2EE9-77EE-FD2D-197801B80096}"/>
              </a:ext>
            </a:extLst>
          </p:cNvPr>
          <p:cNvGraphicFramePr>
            <a:graphicFrameLocks noGrp="1"/>
          </p:cNvGraphicFramePr>
          <p:nvPr>
            <p:extLst>
              <p:ext uri="{D42A27DB-BD31-4B8C-83A1-F6EECF244321}">
                <p14:modId xmlns:p14="http://schemas.microsoft.com/office/powerpoint/2010/main" val="1647061700"/>
              </p:ext>
            </p:extLst>
          </p:nvPr>
        </p:nvGraphicFramePr>
        <p:xfrm>
          <a:off x="2807208" y="63419"/>
          <a:ext cx="7223760" cy="6711985"/>
        </p:xfrm>
        <a:graphic>
          <a:graphicData uri="http://schemas.openxmlformats.org/drawingml/2006/table">
            <a:tbl>
              <a:tblPr/>
              <a:tblGrid>
                <a:gridCol w="411480">
                  <a:extLst>
                    <a:ext uri="{9D8B030D-6E8A-4147-A177-3AD203B41FA5}">
                      <a16:colId xmlns:a16="http://schemas.microsoft.com/office/drawing/2014/main" val="2020452834"/>
                    </a:ext>
                  </a:extLst>
                </a:gridCol>
                <a:gridCol w="3081528">
                  <a:extLst>
                    <a:ext uri="{9D8B030D-6E8A-4147-A177-3AD203B41FA5}">
                      <a16:colId xmlns:a16="http://schemas.microsoft.com/office/drawing/2014/main" val="2432973971"/>
                    </a:ext>
                  </a:extLst>
                </a:gridCol>
                <a:gridCol w="3730752">
                  <a:extLst>
                    <a:ext uri="{9D8B030D-6E8A-4147-A177-3AD203B41FA5}">
                      <a16:colId xmlns:a16="http://schemas.microsoft.com/office/drawing/2014/main" val="935488925"/>
                    </a:ext>
                  </a:extLst>
                </a:gridCol>
              </a:tblGrid>
              <a:tr h="473206">
                <a:tc rowSpan="2">
                  <a:txBody>
                    <a:bodyPr/>
                    <a:lstStyle/>
                    <a:p>
                      <a:pPr algn="l" rtl="0" fontAlgn="b">
                        <a:buNone/>
                      </a:pPr>
                      <a:r>
                        <a:rPr lang="pl-PL" sz="1600" b="1" i="0" u="none" strike="noStrike" dirty="0">
                          <a:solidFill>
                            <a:srgbClr val="000000"/>
                          </a:solidFill>
                          <a:effectLst/>
                          <a:latin typeface="Calibri" panose="020F0502020204030204" pitchFamily="34" charset="0"/>
                        </a:rPr>
                        <a:t>Lp.</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rtl="0" fontAlgn="b">
                        <a:buNone/>
                      </a:pPr>
                      <a:r>
                        <a:rPr lang="pl-PL" sz="1600" b="1" i="0" u="none" strike="noStrike" dirty="0">
                          <a:solidFill>
                            <a:srgbClr val="000000"/>
                          </a:solidFill>
                          <a:effectLst/>
                          <a:latin typeface="Calibri" panose="020F0502020204030204" pitchFamily="34" charset="0"/>
                        </a:rPr>
                        <a:t>Nazwa sołectwa</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dirty="0">
                          <a:solidFill>
                            <a:srgbClr val="000000"/>
                          </a:solidFill>
                          <a:effectLst/>
                          <a:latin typeface="Calibri" panose="020F0502020204030204" pitchFamily="34" charset="0"/>
                        </a:rPr>
                        <a:t>Wysokość środków przypadających</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80338637"/>
                  </a:ext>
                </a:extLst>
              </a:tr>
              <a:tr h="241080">
                <a:tc vMerge="1">
                  <a:txBody>
                    <a:bodyPr/>
                    <a:lstStyle/>
                    <a:p>
                      <a:endParaRPr lang="pl-PL"/>
                    </a:p>
                  </a:txBody>
                  <a:tcPr/>
                </a:tc>
                <a:tc vMerge="1">
                  <a:txBody>
                    <a:bodyPr/>
                    <a:lstStyle/>
                    <a:p>
                      <a:endParaRPr lang="pl-PL"/>
                    </a:p>
                  </a:txBody>
                  <a:tcPr/>
                </a:tc>
                <a:tc>
                  <a:txBody>
                    <a:bodyPr/>
                    <a:lstStyle/>
                    <a:p>
                      <a:pPr algn="ctr" rtl="0" fontAlgn="b">
                        <a:buNone/>
                      </a:pPr>
                      <a:r>
                        <a:rPr lang="pl-PL" sz="1600" b="1" i="0" u="none" strike="noStrike">
                          <a:solidFill>
                            <a:srgbClr val="000000"/>
                          </a:solidFill>
                          <a:effectLst/>
                          <a:latin typeface="Calibri" panose="020F0502020204030204" pitchFamily="34" charset="0"/>
                        </a:rPr>
                        <a:t>na dane sołectwo</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1437485537"/>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a:t>
                      </a:r>
                    </a:p>
                  </a:txBody>
                  <a:tcPr marL="4702" marR="4702" marT="470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Babice Nowe</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813624011"/>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2</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dirty="0">
                          <a:solidFill>
                            <a:srgbClr val="000000"/>
                          </a:solidFill>
                          <a:effectLst/>
                          <a:latin typeface="Calibri" panose="020F0502020204030204" pitchFamily="34" charset="0"/>
                        </a:rPr>
                        <a:t>Blizne Jasińskiego</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2668670173"/>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3</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Blizne Łaszczyńskiego</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1154539085"/>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4</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dirty="0">
                          <a:solidFill>
                            <a:srgbClr val="000000"/>
                          </a:solidFill>
                          <a:effectLst/>
                          <a:latin typeface="Calibri" panose="020F0502020204030204" pitchFamily="34" charset="0"/>
                        </a:rPr>
                        <a:t>Borzęcin Duży</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3634087168"/>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5</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Borzęcin Mały</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75 599,82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3368098860"/>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6</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Janów</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66 013,96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1939656063"/>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7</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dirty="0">
                          <a:solidFill>
                            <a:srgbClr val="000000"/>
                          </a:solidFill>
                          <a:effectLst/>
                          <a:latin typeface="Calibri" panose="020F0502020204030204" pitchFamily="34" charset="0"/>
                        </a:rPr>
                        <a:t>Klaudyn</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1554595763"/>
                  </a:ext>
                </a:extLst>
              </a:tr>
              <a:tr h="271625">
                <a:tc>
                  <a:txBody>
                    <a:bodyPr/>
                    <a:lstStyle/>
                    <a:p>
                      <a:pPr algn="ctr" rtl="0" fontAlgn="b">
                        <a:buNone/>
                      </a:pPr>
                      <a:r>
                        <a:rPr lang="pl-PL" sz="1200" b="0" i="0" u="none" strike="noStrike">
                          <a:solidFill>
                            <a:srgbClr val="000000"/>
                          </a:solidFill>
                          <a:effectLst/>
                          <a:latin typeface="Calibri" panose="020F0502020204030204" pitchFamily="34" charset="0"/>
                        </a:rPr>
                        <a:t>8</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dirty="0">
                          <a:solidFill>
                            <a:srgbClr val="000000"/>
                          </a:solidFill>
                          <a:effectLst/>
                          <a:latin typeface="Calibri" panose="020F0502020204030204" pitchFamily="34" charset="0"/>
                        </a:rPr>
                        <a:t>Koczargi </a:t>
                      </a:r>
                      <a:r>
                        <a:rPr lang="pl-PL" sz="1600" b="0" i="0" u="none" strike="noStrike" dirty="0" err="1">
                          <a:solidFill>
                            <a:srgbClr val="000000"/>
                          </a:solidFill>
                          <a:effectLst/>
                          <a:latin typeface="Calibri" panose="020F0502020204030204" pitchFamily="34" charset="0"/>
                        </a:rPr>
                        <a:t>Nowe-Bugaj</a:t>
                      </a:r>
                      <a:endParaRPr lang="pl-PL" sz="1600" b="0" i="0" u="none" strike="noStrike" dirty="0">
                        <a:solidFill>
                          <a:srgbClr val="000000"/>
                        </a:solidFill>
                        <a:effectLst/>
                        <a:latin typeface="Calibri" panose="020F0502020204030204" pitchFamily="34" charset="0"/>
                      </a:endParaRP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32 216,40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2138458783"/>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9</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Koczargi Nowe</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60 381,04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3417295199"/>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10</a:t>
                      </a:r>
                    </a:p>
                  </a:txBody>
                  <a:tcPr marL="4702" marR="4702" marT="470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Koczargi Stare</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dirty="0">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3743006466"/>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11</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Kwirynów</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404971053"/>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12</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Latchorzew</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3474253750"/>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13</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Lipków</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dirty="0">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3174397673"/>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14</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Lubiczów</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28 658,76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1312821084"/>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15</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Mariew, Buda</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55 538,69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1948752137"/>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16</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Stanisławów</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34 884,62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4269115342"/>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17</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Stare Babice</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dirty="0">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3310289326"/>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18</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Topolin</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47 731,65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3811431241"/>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19</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Wierzbin</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a:solidFill>
                            <a:srgbClr val="000000"/>
                          </a:solidFill>
                          <a:effectLst/>
                          <a:latin typeface="Calibri" panose="020F0502020204030204" pitchFamily="34" charset="0"/>
                        </a:rPr>
                        <a:t>69 670,43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1573552771"/>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20</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Wojcieszyn</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dirty="0">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2157500140"/>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21</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Zalesie</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dirty="0">
                          <a:solidFill>
                            <a:srgbClr val="000000"/>
                          </a:solidFill>
                          <a:effectLst/>
                          <a:latin typeface="Calibri" panose="020F0502020204030204" pitchFamily="34" charset="0"/>
                        </a:rPr>
                        <a:t>36 861,09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noFill/>
                  </a:tcPr>
                </a:tc>
                <a:extLst>
                  <a:ext uri="{0D108BD9-81ED-4DB2-BD59-A6C34878D82A}">
                    <a16:rowId xmlns:a16="http://schemas.microsoft.com/office/drawing/2014/main" val="1657358028"/>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22</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Zielonki-Parcela</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dirty="0">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1867078"/>
                  </a:ext>
                </a:extLst>
              </a:tr>
              <a:tr h="241080">
                <a:tc>
                  <a:txBody>
                    <a:bodyPr/>
                    <a:lstStyle/>
                    <a:p>
                      <a:pPr algn="ctr" rtl="0" fontAlgn="b">
                        <a:buNone/>
                      </a:pPr>
                      <a:r>
                        <a:rPr lang="pl-PL" sz="1200" b="0" i="0" u="none" strike="noStrike">
                          <a:solidFill>
                            <a:srgbClr val="000000"/>
                          </a:solidFill>
                          <a:effectLst/>
                          <a:latin typeface="Calibri" panose="020F0502020204030204" pitchFamily="34" charset="0"/>
                        </a:rPr>
                        <a:t>23</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pl-PL" sz="1600" b="0" i="0" u="none" strike="noStrike">
                          <a:solidFill>
                            <a:srgbClr val="000000"/>
                          </a:solidFill>
                          <a:effectLst/>
                          <a:latin typeface="Calibri" panose="020F0502020204030204" pitchFamily="34" charset="0"/>
                        </a:rPr>
                        <a:t>Zielonki-Wieś</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pl-PL" sz="1600" b="1" i="0" u="none" strike="noStrike" dirty="0">
                          <a:solidFill>
                            <a:srgbClr val="000000"/>
                          </a:solidFill>
                          <a:effectLst/>
                          <a:latin typeface="Calibri" panose="020F0502020204030204" pitchFamily="34" charset="0"/>
                        </a:rPr>
                        <a:t>98 823,30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0695222"/>
                  </a:ext>
                </a:extLst>
              </a:tr>
              <a:tr h="250688">
                <a:tc gridSpan="2">
                  <a:txBody>
                    <a:bodyPr/>
                    <a:lstStyle/>
                    <a:p>
                      <a:pPr algn="l" rtl="0" fontAlgn="b">
                        <a:buNone/>
                      </a:pPr>
                      <a:r>
                        <a:rPr lang="pl-PL" sz="1600" b="1" i="0" u="none" strike="noStrike">
                          <a:solidFill>
                            <a:srgbClr val="000000"/>
                          </a:solidFill>
                          <a:effectLst/>
                          <a:latin typeface="Calibri" panose="020F0502020204030204" pitchFamily="34" charset="0"/>
                        </a:rPr>
                        <a:t>Suma </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l-PL"/>
                    </a:p>
                  </a:txBody>
                  <a:tcPr/>
                </a:tc>
                <a:tc>
                  <a:txBody>
                    <a:bodyPr/>
                    <a:lstStyle/>
                    <a:p>
                      <a:pPr algn="ctr" rtl="0" fontAlgn="b">
                        <a:buNone/>
                      </a:pPr>
                      <a:r>
                        <a:rPr lang="pl-PL" sz="1600" b="1" i="0" u="none" strike="noStrike" dirty="0">
                          <a:solidFill>
                            <a:srgbClr val="000000"/>
                          </a:solidFill>
                          <a:effectLst/>
                          <a:latin typeface="Calibri" panose="020F0502020204030204" pitchFamily="34" charset="0"/>
                        </a:rPr>
                        <a:t>1 792 259,00 zł</a:t>
                      </a:r>
                    </a:p>
                  </a:txBody>
                  <a:tcPr marL="4702" marR="4702" marT="4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2330451"/>
                  </a:ext>
                </a:extLst>
              </a:tr>
            </a:tbl>
          </a:graphicData>
        </a:graphic>
      </p:graphicFrame>
    </p:spTree>
    <p:extLst>
      <p:ext uri="{BB962C8B-B14F-4D97-AF65-F5344CB8AC3E}">
        <p14:creationId xmlns:p14="http://schemas.microsoft.com/office/powerpoint/2010/main" val="58623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C0856175-0BEE-55D0-E580-1E9BEEF0672E}"/>
              </a:ext>
            </a:extLst>
          </p:cNvPr>
          <p:cNvSpPr txBox="1"/>
          <p:nvPr/>
        </p:nvSpPr>
        <p:spPr>
          <a:xfrm>
            <a:off x="-450130" y="279461"/>
            <a:ext cx="10282286" cy="1576009"/>
          </a:xfrm>
          <a:prstGeom prst="rect">
            <a:avLst/>
          </a:prstGeom>
          <a:noFill/>
        </p:spPr>
        <p:txBody>
          <a:bodyPr wrap="square">
            <a:spAutoFit/>
          </a:bodyPr>
          <a:lstStyle/>
          <a:p>
            <a:pPr algn="ctr">
              <a:lnSpc>
                <a:spcPct val="115000"/>
              </a:lnSpc>
              <a:spcAft>
                <a:spcPts val="1000"/>
              </a:spcAft>
              <a:buNone/>
            </a:pPr>
            <a:r>
              <a:rPr lang="pl-PL" sz="4000" b="1" dirty="0">
                <a:solidFill>
                  <a:srgbClr val="002060"/>
                </a:solidFill>
                <a:latin typeface="Cambria" panose="02040503050406030204" pitchFamily="18" charset="0"/>
                <a:ea typeface="Cambria" panose="02040503050406030204" pitchFamily="18" charset="0"/>
              </a:rPr>
              <a:t>Kto decyduje </a:t>
            </a:r>
          </a:p>
          <a:p>
            <a:pPr algn="ctr">
              <a:lnSpc>
                <a:spcPct val="115000"/>
              </a:lnSpc>
              <a:spcAft>
                <a:spcPts val="1000"/>
              </a:spcAft>
              <a:buNone/>
            </a:pPr>
            <a:r>
              <a:rPr lang="pl-PL" sz="4000" b="1" dirty="0">
                <a:solidFill>
                  <a:srgbClr val="002060"/>
                </a:solidFill>
                <a:latin typeface="Cambria" panose="02040503050406030204" pitchFamily="18" charset="0"/>
                <a:ea typeface="Cambria" panose="02040503050406030204" pitchFamily="18" charset="0"/>
              </a:rPr>
              <a:t>o przeznaczeniu funduszu?</a:t>
            </a:r>
          </a:p>
        </p:txBody>
      </p:sp>
      <p:sp>
        <p:nvSpPr>
          <p:cNvPr id="7" name="pole tekstowe 6">
            <a:extLst>
              <a:ext uri="{FF2B5EF4-FFF2-40B4-BE49-F238E27FC236}">
                <a16:creationId xmlns:a16="http://schemas.microsoft.com/office/drawing/2014/main" id="{C8E6FCD9-F97E-EF98-D0CB-E780420B9049}"/>
              </a:ext>
            </a:extLst>
          </p:cNvPr>
          <p:cNvSpPr txBox="1"/>
          <p:nvPr/>
        </p:nvSpPr>
        <p:spPr>
          <a:xfrm>
            <a:off x="904973" y="2461645"/>
            <a:ext cx="11060197" cy="4647426"/>
          </a:xfrm>
          <a:prstGeom prst="rect">
            <a:avLst/>
          </a:prstGeom>
          <a:noFill/>
        </p:spPr>
        <p:txBody>
          <a:bodyPr wrap="square">
            <a:spAutoFit/>
          </a:bodyPr>
          <a:lstStyle/>
          <a:p>
            <a:pPr algn="just"/>
            <a:r>
              <a:rPr lang="pl-PL" sz="2000" dirty="0"/>
              <a:t>🔹 </a:t>
            </a:r>
            <a:r>
              <a:rPr lang="pl-PL" sz="2000" dirty="0">
                <a:latin typeface="Cambria" pitchFamily="18" charset="0"/>
                <a:ea typeface="Cambria" pitchFamily="18" charset="0"/>
              </a:rPr>
              <a:t>O przeznaczeniu środków przypadających sołectwu na dany rok budżetowy decyduje sołectwo </a:t>
            </a:r>
            <a:br>
              <a:rPr lang="pl-PL" sz="2000" dirty="0">
                <a:latin typeface="Cambria" pitchFamily="18" charset="0"/>
                <a:ea typeface="Cambria" pitchFamily="18" charset="0"/>
              </a:rPr>
            </a:br>
            <a:r>
              <a:rPr lang="pl-PL" sz="2000" dirty="0">
                <a:latin typeface="Cambria" pitchFamily="18" charset="0"/>
                <a:ea typeface="Cambria" pitchFamily="18" charset="0"/>
              </a:rPr>
              <a:t>- dokładniej </a:t>
            </a:r>
            <a:r>
              <a:rPr lang="pl-PL" sz="2000" b="1" dirty="0">
                <a:latin typeface="Cambria" pitchFamily="18" charset="0"/>
                <a:ea typeface="Cambria" pitchFamily="18" charset="0"/>
              </a:rPr>
              <a:t>zebranie wiejskie</a:t>
            </a:r>
            <a:r>
              <a:rPr lang="pl-PL" sz="2000" dirty="0">
                <a:latin typeface="Cambria" pitchFamily="18" charset="0"/>
                <a:ea typeface="Cambria" pitchFamily="18" charset="0"/>
              </a:rPr>
              <a:t>, czyli uczestniczący w zebraniu mieszkańcy sołectwa.</a:t>
            </a:r>
          </a:p>
          <a:p>
            <a:pPr algn="just"/>
            <a:endParaRPr lang="pl-PL" sz="2000" dirty="0">
              <a:latin typeface="Cambria" pitchFamily="18" charset="0"/>
              <a:ea typeface="Cambria" pitchFamily="18" charset="0"/>
            </a:endParaRPr>
          </a:p>
          <a:p>
            <a:pPr algn="just"/>
            <a:r>
              <a:rPr lang="pl-PL" sz="2000" dirty="0"/>
              <a:t>🔹</a:t>
            </a:r>
            <a:r>
              <a:rPr lang="pl-PL" sz="2000" dirty="0">
                <a:latin typeface="Cambria" pitchFamily="18" charset="0"/>
                <a:ea typeface="Cambria" pitchFamily="18" charset="0"/>
              </a:rPr>
              <a:t>Sporządzony przez sołtysa, radę sołecką bądź 15 pełnoletnich mieszkańców wniosek o przeznaczeniu funduszu sołeckiego podejmowany jest większością głosów obecnych na zebraniu mieszkańców a następnie przyjmowany stosowną uchwałą. </a:t>
            </a:r>
          </a:p>
          <a:p>
            <a:pPr algn="just"/>
            <a:endParaRPr lang="pl-PL" sz="2000" dirty="0">
              <a:latin typeface="Cambria" pitchFamily="18" charset="0"/>
              <a:ea typeface="Cambria" pitchFamily="18" charset="0"/>
            </a:endParaRPr>
          </a:p>
          <a:p>
            <a:pPr algn="just"/>
            <a:r>
              <a:rPr lang="pl-PL" sz="2000" dirty="0"/>
              <a:t>🔹 </a:t>
            </a:r>
            <a:r>
              <a:rPr lang="pl-PL" sz="2000" dirty="0">
                <a:latin typeface="Cambria" pitchFamily="18" charset="0"/>
                <a:ea typeface="Cambria" pitchFamily="18" charset="0"/>
              </a:rPr>
              <a:t>Należy pamiętać, iż głosowaniu podlegają przedstawione na zebraniu wnioski w całości (nie </a:t>
            </a:r>
            <a:br>
              <a:rPr lang="pl-PL" sz="2000" dirty="0">
                <a:latin typeface="Cambria" pitchFamily="18" charset="0"/>
                <a:ea typeface="Cambria" pitchFamily="18" charset="0"/>
              </a:rPr>
            </a:br>
            <a:r>
              <a:rPr lang="pl-PL" sz="2000" dirty="0">
                <a:latin typeface="Cambria" pitchFamily="18" charset="0"/>
                <a:ea typeface="Cambria" pitchFamily="18" charset="0"/>
              </a:rPr>
              <a:t>w zakresie poszczególnych przedsięwzięć). Wykonanie uchwały zebrania wiejskiego, której załącznikiem jest m.in. wybrany przez mieszkańców wniosek powierza się sołtysowi. Oznacza to jedynie, że sołtys składa wójtowi dokumenty sporządzone na zebraniu wraz z uchwałą do dalszego procedowania w celu uwzględnienia w projekcie budżetu gminy na kolejny rok budżetowy.</a:t>
            </a:r>
            <a:endParaRPr lang="pl-PL" sz="2000" dirty="0"/>
          </a:p>
          <a:p>
            <a:pPr algn="just"/>
            <a:endParaRPr lang="pl-PL" sz="2000" dirty="0">
              <a:latin typeface="Cambria" pitchFamily="18" charset="0"/>
              <a:ea typeface="Cambria" pitchFamily="18" charset="0"/>
            </a:endParaRPr>
          </a:p>
          <a:p>
            <a:pPr algn="just"/>
            <a:endParaRPr lang="pl-PL" sz="1600" dirty="0">
              <a:latin typeface="Cambria" pitchFamily="18" charset="0"/>
              <a:ea typeface="Cambria" pitchFamily="18" charset="0"/>
            </a:endParaRPr>
          </a:p>
          <a:p>
            <a:pPr algn="just"/>
            <a:endParaRPr lang="pl-PL" sz="1600" dirty="0">
              <a:latin typeface="Cambria" pitchFamily="18" charset="0"/>
              <a:ea typeface="Cambria" pitchFamily="18" charset="0"/>
            </a:endParaRPr>
          </a:p>
        </p:txBody>
      </p:sp>
      <p:pic>
        <p:nvPicPr>
          <p:cNvPr id="9" name="Obraz 8">
            <a:extLst>
              <a:ext uri="{FF2B5EF4-FFF2-40B4-BE49-F238E27FC236}">
                <a16:creationId xmlns:a16="http://schemas.microsoft.com/office/drawing/2014/main" id="{C0A2972D-FCD1-8992-DC0B-9EADCD0DD8FB}"/>
              </a:ext>
            </a:extLst>
          </p:cNvPr>
          <p:cNvPicPr>
            <a:picLocks noChangeAspect="1"/>
          </p:cNvPicPr>
          <p:nvPr/>
        </p:nvPicPr>
        <p:blipFill>
          <a:blip r:embed="rId2" cstate="print"/>
          <a:srcRect/>
          <a:stretch>
            <a:fillRect/>
          </a:stretch>
        </p:blipFill>
        <p:spPr bwMode="auto">
          <a:xfrm>
            <a:off x="9019268" y="283706"/>
            <a:ext cx="2409161" cy="18748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0175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A9E01FAD-DEA5-4FA1-84FA-9D509C2F38B8}"/>
              </a:ext>
            </a:extLst>
          </p:cNvPr>
          <p:cNvSpPr txBox="1"/>
          <p:nvPr/>
        </p:nvSpPr>
        <p:spPr>
          <a:xfrm>
            <a:off x="1776222" y="335203"/>
            <a:ext cx="8163306" cy="1200329"/>
          </a:xfrm>
          <a:prstGeom prst="rect">
            <a:avLst/>
          </a:prstGeom>
          <a:noFill/>
        </p:spPr>
        <p:txBody>
          <a:bodyPr wrap="square">
            <a:spAutoFit/>
          </a:bodyPr>
          <a:lstStyle/>
          <a:p>
            <a:r>
              <a:rPr lang="pl-PL" sz="3600" b="1" i="0" u="none" strike="noStrike" baseline="0" dirty="0">
                <a:solidFill>
                  <a:srgbClr val="16365D"/>
                </a:solidFill>
                <a:latin typeface="Cambria" panose="02040503050406030204" pitchFamily="18" charset="0"/>
              </a:rPr>
              <a:t>Kto jest odpowiedzialny za realizację i wydatkowanie funduszu sołeckiego? </a:t>
            </a:r>
            <a:endParaRPr lang="pl-PL" sz="3600" dirty="0"/>
          </a:p>
        </p:txBody>
      </p:sp>
      <p:sp>
        <p:nvSpPr>
          <p:cNvPr id="6" name="pole tekstowe 5">
            <a:extLst>
              <a:ext uri="{FF2B5EF4-FFF2-40B4-BE49-F238E27FC236}">
                <a16:creationId xmlns:a16="http://schemas.microsoft.com/office/drawing/2014/main" id="{DF6E212B-ECD6-5008-15E0-D2C803B06F96}"/>
              </a:ext>
            </a:extLst>
          </p:cNvPr>
          <p:cNvSpPr txBox="1"/>
          <p:nvPr/>
        </p:nvSpPr>
        <p:spPr>
          <a:xfrm>
            <a:off x="938022" y="1739111"/>
            <a:ext cx="10793730" cy="5016758"/>
          </a:xfrm>
          <a:prstGeom prst="rect">
            <a:avLst/>
          </a:prstGeom>
          <a:noFill/>
        </p:spPr>
        <p:txBody>
          <a:bodyPr wrap="square">
            <a:spAutoFit/>
          </a:bodyPr>
          <a:lstStyle/>
          <a:p>
            <a:pPr algn="just"/>
            <a:r>
              <a:rPr lang="pl-PL" sz="1600" dirty="0"/>
              <a:t>🔹 </a:t>
            </a:r>
            <a:r>
              <a:rPr lang="pl-PL" sz="1600" b="0" i="0" u="none" strike="noStrike" baseline="0" dirty="0">
                <a:solidFill>
                  <a:srgbClr val="000000"/>
                </a:solidFill>
                <a:latin typeface="Cambria" panose="02040503050406030204" pitchFamily="18" charset="0"/>
              </a:rPr>
              <a:t>Wielu mieszkańców myśli, że fundusz sołecki to środki finansowe sołectwa, więc może ono dowolnie wydawać przypadającą na nie kwotę funduszu. </a:t>
            </a:r>
            <a:r>
              <a:rPr lang="pl-PL" sz="1600" b="1" i="0" u="none" strike="noStrike" baseline="0" dirty="0">
                <a:solidFill>
                  <a:srgbClr val="000000"/>
                </a:solidFill>
                <a:latin typeface="Cambria" panose="02040503050406030204" pitchFamily="18" charset="0"/>
              </a:rPr>
              <a:t>Nic bardziej mylnego. </a:t>
            </a:r>
          </a:p>
          <a:p>
            <a:pPr algn="just"/>
            <a:endParaRPr lang="pl-PL" sz="1600" b="0" i="0" u="none" strike="noStrike" baseline="0" dirty="0">
              <a:solidFill>
                <a:srgbClr val="000000"/>
              </a:solidFill>
              <a:latin typeface="Cambria" panose="02040503050406030204" pitchFamily="18" charset="0"/>
            </a:endParaRPr>
          </a:p>
          <a:p>
            <a:pPr algn="just"/>
            <a:r>
              <a:rPr lang="pl-PL" sz="1600" dirty="0"/>
              <a:t>🔹 </a:t>
            </a:r>
            <a:r>
              <a:rPr lang="pl-PL" sz="1600" b="0" i="0" u="none" strike="noStrike" baseline="0" dirty="0">
                <a:solidFill>
                  <a:srgbClr val="000000"/>
                </a:solidFill>
                <a:latin typeface="Cambria" panose="02040503050406030204" pitchFamily="18" charset="0"/>
              </a:rPr>
              <a:t>Obecnie sołectwa w Polsce nie mają osobowości prawnej. Nie posiadają nawet tak zwanej ułomnej osobowości prawnej, która pozwalałaby im na wykonywanie czynności prawnych w ograniczonym zakresie. Nie mają zdolności np. do zawarcia umów z wykonawcami albo do formalnego zlecenia firmom wykonania urządzeń z przeznaczeniem na plac zabaw, </a:t>
            </a:r>
            <a:r>
              <a:rPr lang="pl-PL" sz="1600" b="0" i="0" u="none" strike="noStrike" baseline="0" dirty="0" err="1">
                <a:solidFill>
                  <a:srgbClr val="000000"/>
                </a:solidFill>
                <a:latin typeface="Cambria" panose="02040503050406030204" pitchFamily="18" charset="0"/>
              </a:rPr>
              <a:t>skate</a:t>
            </a:r>
            <a:r>
              <a:rPr lang="pl-PL" sz="1600" b="0" i="0" u="none" strike="noStrike" baseline="0" dirty="0">
                <a:solidFill>
                  <a:srgbClr val="000000"/>
                </a:solidFill>
                <a:latin typeface="Cambria" panose="02040503050406030204" pitchFamily="18" charset="0"/>
              </a:rPr>
              <a:t> park, siłownię plenerową itp. </a:t>
            </a:r>
          </a:p>
          <a:p>
            <a:pPr algn="just"/>
            <a:endParaRPr lang="pl-PL" sz="1600" b="0" i="0" u="none" strike="noStrike" baseline="0" dirty="0">
              <a:solidFill>
                <a:srgbClr val="000000"/>
              </a:solidFill>
              <a:latin typeface="Cambria" panose="02040503050406030204" pitchFamily="18" charset="0"/>
            </a:endParaRPr>
          </a:p>
          <a:p>
            <a:pPr algn="just"/>
            <a:r>
              <a:rPr lang="pl-PL" sz="1600" dirty="0"/>
              <a:t>🔹 </a:t>
            </a:r>
            <a:r>
              <a:rPr lang="pl-PL" sz="1600" b="0" i="0" u="none" strike="noStrike" baseline="0" dirty="0">
                <a:solidFill>
                  <a:srgbClr val="000000"/>
                </a:solidFill>
                <a:latin typeface="Cambria" panose="02040503050406030204" pitchFamily="18" charset="0"/>
              </a:rPr>
              <a:t>Sołectwa nie są wyposażone we własny, odrębny od gminy budżet ani nie mają własnych, odrębnych kont bankowych, a zrealizowane w ramach funduszy sołeckich zakupy, czy elementy infrastruktury nie stanowią własności sołectwa lecz mienie gminne.</a:t>
            </a:r>
          </a:p>
          <a:p>
            <a:pPr algn="just"/>
            <a:endParaRPr lang="pl-PL" sz="1600" dirty="0">
              <a:solidFill>
                <a:srgbClr val="000000"/>
              </a:solidFill>
              <a:latin typeface="Cambria" panose="02040503050406030204" pitchFamily="18" charset="0"/>
            </a:endParaRPr>
          </a:p>
          <a:p>
            <a:pPr algn="just"/>
            <a:r>
              <a:rPr lang="pl-PL" sz="1600" dirty="0"/>
              <a:t>🔹 </a:t>
            </a:r>
            <a:r>
              <a:rPr lang="pl-PL" sz="1600" dirty="0">
                <a:solidFill>
                  <a:srgbClr val="000000"/>
                </a:solidFill>
                <a:latin typeface="Cambria" panose="02040503050406030204" pitchFamily="18" charset="0"/>
              </a:rPr>
              <a:t>Sołectwa mają oczywiście prawo do wskazania, na co wydatkować kwoty przypadające im z tej puli, o ile mieści się to w katalogu zadań własnych gminy. To powoduje, że fundusz sołecki musi podlegać takim samym rygorom, określonym </a:t>
            </a:r>
            <a:br>
              <a:rPr lang="pl-PL" sz="1600" dirty="0">
                <a:solidFill>
                  <a:srgbClr val="000000"/>
                </a:solidFill>
                <a:latin typeface="Cambria" panose="02040503050406030204" pitchFamily="18" charset="0"/>
              </a:rPr>
            </a:br>
            <a:r>
              <a:rPr lang="pl-PL" sz="1600" dirty="0">
                <a:solidFill>
                  <a:srgbClr val="000000"/>
                </a:solidFill>
                <a:latin typeface="Cambria" panose="02040503050406030204" pitchFamily="18" charset="0"/>
              </a:rPr>
              <a:t>w ustawie o finansach publicznych, jakim podlegają inne środki w budżecie gminy, gdyż nadal są to środki publiczne. Trzeba więc przy ich wydatkowaniu kierować się zasadą oszczędności, gospodarności i celowości. Należy pamiętać, że to wójt gminy jako organ wykonawczy dysponuje środkami z funduszu sołeckiego realizując uchwały przyjęte przez radę gminy jako organ uchwałodawczy - w tym przypadku zaplanowane przez sołectwa przedsięwzięcia ujęte w uchwale budżetowej. Zatem to właśnie wójt odpowiada za sposób wykonywania funduszu sołeckiego powierzając realizację właściwym referatom merytorycznym. </a:t>
            </a:r>
          </a:p>
        </p:txBody>
      </p:sp>
    </p:spTree>
    <p:extLst>
      <p:ext uri="{BB962C8B-B14F-4D97-AF65-F5344CB8AC3E}">
        <p14:creationId xmlns:p14="http://schemas.microsoft.com/office/powerpoint/2010/main" val="118191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AFD5A56-BBC0-E2F8-1D23-AF12B7AB543C}"/>
              </a:ext>
            </a:extLst>
          </p:cNvPr>
          <p:cNvSpPr txBox="1"/>
          <p:nvPr/>
        </p:nvSpPr>
        <p:spPr>
          <a:xfrm>
            <a:off x="1090422" y="4710272"/>
            <a:ext cx="10577322" cy="2062103"/>
          </a:xfrm>
          <a:prstGeom prst="rect">
            <a:avLst/>
          </a:prstGeom>
          <a:noFill/>
        </p:spPr>
        <p:txBody>
          <a:bodyPr wrap="square">
            <a:spAutoFit/>
          </a:bodyPr>
          <a:lstStyle/>
          <a:p>
            <a:pPr algn="just"/>
            <a:r>
              <a:rPr lang="pl-PL" sz="1600" b="0" i="0" u="none" strike="noStrike" baseline="0" dirty="0">
                <a:solidFill>
                  <a:srgbClr val="000000"/>
                </a:solidFill>
                <a:latin typeface="Cambria" panose="02040503050406030204" pitchFamily="18" charset="0"/>
              </a:rPr>
              <a:t>Uwzględnienie przedsięwzięcia w budżecie gminy nie daje pewności realizacji zadania. Wójt nie ma kompetencji do odrzucenia wniosku jeżeli spełniał wymogi formalne ustawy o funduszu sołeckim. Jednak komórka merytoryczna przystępując do realizacji zadania dokonuje analizy np. czy faktycznie jest to zadanie własne gminy oraz czy jego realizacja jest możliwa pod względem formalno-prawnym, rzeczowym i finansowym. W przypadku braku możliwości wykonania, komórka merytoryczna powiadamia sołtysa, który następnie może zwołać zebranie wiejskie w celu uchwalenia wniosku o zmianę przedsięwzięć. W przeciwnym razie środki zabezpieczone na realizację danego przedsięwzięcia pozostaną niewydatkowane. W celu uniknięcia błędów przy sporządzaniu wniosku warto wcześniej skonsultować pomysły w Urzędzie Gminy Stare Babice w odpowiednich referatach. </a:t>
            </a:r>
            <a:endParaRPr lang="pl-PL" sz="1600" dirty="0"/>
          </a:p>
        </p:txBody>
      </p:sp>
      <p:sp>
        <p:nvSpPr>
          <p:cNvPr id="5" name="pole tekstowe 4">
            <a:extLst>
              <a:ext uri="{FF2B5EF4-FFF2-40B4-BE49-F238E27FC236}">
                <a16:creationId xmlns:a16="http://schemas.microsoft.com/office/drawing/2014/main" id="{20A62C63-BA49-41B7-CE90-88F6658E96E6}"/>
              </a:ext>
            </a:extLst>
          </p:cNvPr>
          <p:cNvSpPr txBox="1"/>
          <p:nvPr/>
        </p:nvSpPr>
        <p:spPr>
          <a:xfrm>
            <a:off x="1090422" y="657890"/>
            <a:ext cx="10805922" cy="3908762"/>
          </a:xfrm>
          <a:prstGeom prst="rect">
            <a:avLst/>
          </a:prstGeom>
          <a:noFill/>
        </p:spPr>
        <p:txBody>
          <a:bodyPr wrap="square">
            <a:spAutoFit/>
          </a:bodyPr>
          <a:lstStyle/>
          <a:p>
            <a:pPr>
              <a:buNone/>
            </a:pPr>
            <a:r>
              <a:rPr lang="pl-PL" dirty="0">
                <a:effectLst/>
                <a:latin typeface="Calibri" panose="020F0502020204030204" pitchFamily="34" charset="0"/>
                <a:ea typeface="Calibri" panose="020F0502020204030204" pitchFamily="34" charset="0"/>
              </a:rPr>
              <a:t>Wójt sprawdza, czy wniosek spełnia warunki wynikające z </a:t>
            </a:r>
            <a:r>
              <a:rPr lang="pl-PL" b="1" dirty="0">
                <a:effectLst/>
                <a:latin typeface="Calibri" panose="020F0502020204030204" pitchFamily="34" charset="0"/>
                <a:ea typeface="Calibri" panose="020F0502020204030204" pitchFamily="34" charset="0"/>
              </a:rPr>
              <a:t>art. 5 ust. 2-4.</a:t>
            </a:r>
            <a:r>
              <a:rPr lang="pl-PL" sz="1600" b="1" dirty="0">
                <a:effectLst/>
                <a:latin typeface="Calibri" panose="020F0502020204030204" pitchFamily="34" charset="0"/>
                <a:ea typeface="Calibri" panose="020F0502020204030204" pitchFamily="34" charset="0"/>
              </a:rPr>
              <a:t> </a:t>
            </a:r>
            <a:endParaRPr lang="pl-PL" sz="1600" dirty="0">
              <a:latin typeface="Calibri" panose="020F0502020204030204" pitchFamily="34" charset="0"/>
              <a:ea typeface="Calibri" panose="020F0502020204030204" pitchFamily="34" charset="0"/>
            </a:endParaRPr>
          </a:p>
          <a:p>
            <a:pPr>
              <a:lnSpc>
                <a:spcPct val="150000"/>
              </a:lnSpc>
              <a:buNone/>
            </a:pPr>
            <a:r>
              <a:rPr lang="pl-PL" sz="1600" dirty="0"/>
              <a:t>🔹 </a:t>
            </a:r>
            <a:r>
              <a:rPr lang="pl-PL" sz="1600" dirty="0">
                <a:latin typeface="Calibri" panose="020F0502020204030204" pitchFamily="34" charset="0"/>
                <a:ea typeface="Calibri" panose="020F0502020204030204" pitchFamily="34" charset="0"/>
              </a:rPr>
              <a:t>Wniosek danego sołectwa uchwala zebranie wiejskie z inicjatywy sołtysa, rady sołeckiej lub co najmniej 15 pełno-letnich mieszkańców sołectwa.</a:t>
            </a:r>
          </a:p>
          <a:p>
            <a:pPr>
              <a:lnSpc>
                <a:spcPct val="150000"/>
              </a:lnSpc>
              <a:buNone/>
            </a:pPr>
            <a:r>
              <a:rPr lang="pl-PL" sz="1600" dirty="0"/>
              <a:t>🔹 </a:t>
            </a:r>
            <a:r>
              <a:rPr lang="pl-PL" sz="1600" dirty="0">
                <a:latin typeface="Calibri" panose="020F0502020204030204" pitchFamily="34" charset="0"/>
                <a:ea typeface="Calibri" panose="020F0502020204030204" pitchFamily="34" charset="0"/>
              </a:rPr>
              <a:t>Wniosek powinien zawierać wskazanie przedsięwzięć przewidzianych do realizacji na obszarze sołectwa w ramach środków określonych dla danego sołectwa na podstawie informacji, o której mowa w art. 3 ust. 2, wraz z oszacowaniem ich </a:t>
            </a:r>
            <a:r>
              <a:rPr lang="pl-PL" sz="1600">
                <a:latin typeface="Calibri" panose="020F0502020204030204" pitchFamily="34" charset="0"/>
                <a:ea typeface="Calibri" panose="020F0502020204030204" pitchFamily="34" charset="0"/>
              </a:rPr>
              <a:t>kosztów </a:t>
            </a:r>
            <a:br>
              <a:rPr lang="pl-PL" sz="1600">
                <a:latin typeface="Calibri" panose="020F0502020204030204" pitchFamily="34" charset="0"/>
                <a:ea typeface="Calibri" panose="020F0502020204030204" pitchFamily="34" charset="0"/>
              </a:rPr>
            </a:br>
            <a:r>
              <a:rPr lang="pl-PL" sz="1600">
                <a:latin typeface="Calibri" panose="020F0502020204030204" pitchFamily="34" charset="0"/>
                <a:ea typeface="Calibri" panose="020F0502020204030204" pitchFamily="34" charset="0"/>
              </a:rPr>
              <a:t>i </a:t>
            </a:r>
            <a:r>
              <a:rPr lang="pl-PL" sz="1600" dirty="0">
                <a:latin typeface="Calibri" panose="020F0502020204030204" pitchFamily="34" charset="0"/>
                <a:ea typeface="Calibri" panose="020F0502020204030204" pitchFamily="34" charset="0"/>
              </a:rPr>
              <a:t>uzasadnieniem.</a:t>
            </a:r>
          </a:p>
          <a:p>
            <a:pPr>
              <a:lnSpc>
                <a:spcPct val="150000"/>
              </a:lnSpc>
              <a:buNone/>
            </a:pPr>
            <a:r>
              <a:rPr lang="pl-PL" sz="1600" dirty="0"/>
              <a:t>🔹 </a:t>
            </a:r>
            <a:r>
              <a:rPr lang="pl-PL" sz="1600" dirty="0">
                <a:latin typeface="Calibri" panose="020F0502020204030204" pitchFamily="34" charset="0"/>
                <a:ea typeface="Calibri" panose="020F0502020204030204" pitchFamily="34" charset="0"/>
              </a:rPr>
              <a:t>W terminie do dnia 30 września roku poprzedzającego rok budżetowy, którego dotyczy wniosek, sołtys przekazuje</a:t>
            </a:r>
          </a:p>
          <a:p>
            <a:pPr>
              <a:lnSpc>
                <a:spcPct val="150000"/>
              </a:lnSpc>
              <a:buNone/>
            </a:pPr>
            <a:r>
              <a:rPr lang="pl-PL" sz="1600" dirty="0">
                <a:latin typeface="Calibri" panose="020F0502020204030204" pitchFamily="34" charset="0"/>
                <a:ea typeface="Calibri" panose="020F0502020204030204" pitchFamily="34" charset="0"/>
              </a:rPr>
              <a:t>wójtowi (burmistrzowi, prezydentowi miasta) wniosek celem uwzględnienia go w projekcie budżetu gminy.</a:t>
            </a:r>
            <a:endParaRPr lang="pl-PL" sz="1600" dirty="0">
              <a:effectLst/>
              <a:latin typeface="Calibri" panose="020F0502020204030204" pitchFamily="34" charset="0"/>
              <a:ea typeface="Calibri" panose="020F0502020204030204" pitchFamily="34" charset="0"/>
            </a:endParaRPr>
          </a:p>
          <a:p>
            <a:pPr>
              <a:buNone/>
            </a:pPr>
            <a:endParaRPr lang="pl-PL" sz="1600" b="1" dirty="0">
              <a:effectLst/>
              <a:latin typeface="Calibri" panose="020F0502020204030204" pitchFamily="34" charset="0"/>
              <a:ea typeface="Calibri" panose="020F0502020204030204" pitchFamily="34" charset="0"/>
            </a:endParaRPr>
          </a:p>
          <a:p>
            <a:pPr>
              <a:buNone/>
            </a:pPr>
            <a:r>
              <a:rPr lang="pl-PL" sz="1600" dirty="0">
                <a:latin typeface="Calibri" panose="020F0502020204030204" pitchFamily="34" charset="0"/>
                <a:ea typeface="Calibri" panose="020F0502020204030204" pitchFamily="34" charset="0"/>
              </a:rPr>
              <a:t>✅ </a:t>
            </a:r>
            <a:r>
              <a:rPr lang="pl-PL" sz="1600" dirty="0">
                <a:effectLst/>
                <a:latin typeface="Calibri" panose="020F0502020204030204" pitchFamily="34" charset="0"/>
                <a:ea typeface="Calibri" panose="020F0502020204030204" pitchFamily="34" charset="0"/>
              </a:rPr>
              <a:t>Jeśli jest prawidłowy- uwzględnia go w projekcie budżetu. </a:t>
            </a:r>
          </a:p>
          <a:p>
            <a:pPr>
              <a:buNone/>
            </a:pPr>
            <a:r>
              <a:rPr lang="pl-PL" sz="1600" dirty="0">
                <a:effectLst/>
                <a:latin typeface="Calibri" panose="020F0502020204030204" pitchFamily="34" charset="0"/>
                <a:ea typeface="Calibri" panose="020F0502020204030204" pitchFamily="34" charset="0"/>
              </a:rPr>
              <a:t> </a:t>
            </a:r>
          </a:p>
          <a:p>
            <a:pPr>
              <a:buNone/>
            </a:pPr>
            <a:r>
              <a:rPr lang="pl-PL" sz="1600" dirty="0">
                <a:latin typeface="Calibri" panose="020F0502020204030204" pitchFamily="34" charset="0"/>
                <a:ea typeface="Calibri" panose="020F0502020204030204" pitchFamily="34" charset="0"/>
              </a:rPr>
              <a:t>⛔ </a:t>
            </a:r>
            <a:r>
              <a:rPr lang="pl-PL" sz="1600" dirty="0">
                <a:effectLst/>
                <a:latin typeface="Calibri" panose="020F0502020204030204" pitchFamily="34" charset="0"/>
                <a:ea typeface="Calibri" panose="020F0502020204030204" pitchFamily="34" charset="0"/>
              </a:rPr>
              <a:t>Jeśli jest nieprawidłowy - odrzuca wniosek w terminie 7 dni, informując o tym sołtysa.</a:t>
            </a:r>
            <a:endParaRPr lang="pl-PL" sz="1600" dirty="0"/>
          </a:p>
        </p:txBody>
      </p:sp>
      <p:sp>
        <p:nvSpPr>
          <p:cNvPr id="7" name="pole tekstowe 6">
            <a:extLst>
              <a:ext uri="{FF2B5EF4-FFF2-40B4-BE49-F238E27FC236}">
                <a16:creationId xmlns:a16="http://schemas.microsoft.com/office/drawing/2014/main" id="{589A5B5F-1C9D-ADD0-1F94-A2C562DDE268}"/>
              </a:ext>
            </a:extLst>
          </p:cNvPr>
          <p:cNvSpPr txBox="1"/>
          <p:nvPr/>
        </p:nvSpPr>
        <p:spPr>
          <a:xfrm>
            <a:off x="1090422" y="114160"/>
            <a:ext cx="10577322" cy="400110"/>
          </a:xfrm>
          <a:prstGeom prst="rect">
            <a:avLst/>
          </a:prstGeom>
          <a:noFill/>
        </p:spPr>
        <p:txBody>
          <a:bodyPr wrap="square">
            <a:spAutoFit/>
          </a:bodyPr>
          <a:lstStyle/>
          <a:p>
            <a:r>
              <a:rPr lang="pl-PL" sz="2000" b="1" dirty="0">
                <a:solidFill>
                  <a:srgbClr val="16365D"/>
                </a:solidFill>
                <a:latin typeface="Cambria" panose="02040503050406030204" pitchFamily="18" charset="0"/>
              </a:rPr>
              <a:t>Kto jest odpowiedzialny za realizację i wydatkowanie funduszu sołeckiego? </a:t>
            </a:r>
            <a:endParaRPr lang="pl-PL" sz="2000" dirty="0"/>
          </a:p>
        </p:txBody>
      </p:sp>
    </p:spTree>
    <p:extLst>
      <p:ext uri="{BB962C8B-B14F-4D97-AF65-F5344CB8AC3E}">
        <p14:creationId xmlns:p14="http://schemas.microsoft.com/office/powerpoint/2010/main" val="345042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0857893F-E96B-D9B9-D03F-D70DCB042767}"/>
              </a:ext>
            </a:extLst>
          </p:cNvPr>
          <p:cNvSpPr txBox="1"/>
          <p:nvPr/>
        </p:nvSpPr>
        <p:spPr>
          <a:xfrm>
            <a:off x="1136395" y="224553"/>
            <a:ext cx="10727182" cy="739883"/>
          </a:xfrm>
          <a:prstGeom prst="rect">
            <a:avLst/>
          </a:prstGeom>
          <a:noFill/>
        </p:spPr>
        <p:txBody>
          <a:bodyPr wrap="square">
            <a:spAutoFit/>
          </a:bodyPr>
          <a:lstStyle/>
          <a:p>
            <a:pPr>
              <a:lnSpc>
                <a:spcPct val="115000"/>
              </a:lnSpc>
              <a:spcAft>
                <a:spcPts val="1000"/>
              </a:spcAft>
              <a:buNone/>
            </a:pPr>
            <a:r>
              <a:rPr lang="pl-PL" sz="4000" b="1" dirty="0">
                <a:solidFill>
                  <a:srgbClr val="002060"/>
                </a:solidFill>
                <a:latin typeface="Cambria" panose="02040503050406030204" pitchFamily="18" charset="0"/>
                <a:ea typeface="Cambria" panose="02040503050406030204" pitchFamily="18" charset="0"/>
              </a:rPr>
              <a:t>Podstawy prawne funduszu sołeckiego</a:t>
            </a:r>
            <a:endParaRPr lang="pl-PL"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pole tekstowe 6">
            <a:extLst>
              <a:ext uri="{FF2B5EF4-FFF2-40B4-BE49-F238E27FC236}">
                <a16:creationId xmlns:a16="http://schemas.microsoft.com/office/drawing/2014/main" id="{A048B343-0E17-2FAD-0944-0BFCE2443BB8}"/>
              </a:ext>
            </a:extLst>
          </p:cNvPr>
          <p:cNvSpPr txBox="1"/>
          <p:nvPr/>
        </p:nvSpPr>
        <p:spPr>
          <a:xfrm>
            <a:off x="987550" y="1040829"/>
            <a:ext cx="11012771" cy="6093976"/>
          </a:xfrm>
          <a:prstGeom prst="rect">
            <a:avLst/>
          </a:prstGeom>
          <a:noFill/>
        </p:spPr>
        <p:txBody>
          <a:bodyPr wrap="square">
            <a:spAutoFit/>
          </a:bodyPr>
          <a:lstStyle/>
          <a:p>
            <a:r>
              <a:rPr lang="pl-PL" sz="2800" dirty="0"/>
              <a:t>🔹 </a:t>
            </a:r>
            <a:r>
              <a:rPr lang="pl-PL" dirty="0"/>
              <a:t>Ustawa o funduszu sołeckim z dnia 21 lutego 2014 r. (Dz.U. 2014  poz. 301).</a:t>
            </a:r>
          </a:p>
          <a:p>
            <a:endParaRPr lang="pl-PL" dirty="0"/>
          </a:p>
          <a:p>
            <a:pPr>
              <a:buNone/>
            </a:pPr>
            <a:r>
              <a:rPr lang="pl-PL" dirty="0"/>
              <a:t>🔹 Istotne znaczenie przy realizacji mają także inne akty prawne m.in. ustawa:  </a:t>
            </a:r>
          </a:p>
          <a:p>
            <a:endParaRPr lang="pl-PL" dirty="0"/>
          </a:p>
          <a:p>
            <a:r>
              <a:rPr lang="pl-PL" dirty="0"/>
              <a:t>• o samorządzie gminnym, </a:t>
            </a:r>
          </a:p>
          <a:p>
            <a:r>
              <a:rPr lang="pl-PL" dirty="0"/>
              <a:t>• o finansach publicznych, </a:t>
            </a:r>
          </a:p>
          <a:p>
            <a:r>
              <a:rPr lang="pl-PL" dirty="0"/>
              <a:t>• prawo zamówień publicznych, </a:t>
            </a:r>
          </a:p>
          <a:p>
            <a:r>
              <a:rPr lang="pl-PL" dirty="0"/>
              <a:t>• prawo budowlane, </a:t>
            </a:r>
          </a:p>
          <a:p>
            <a:r>
              <a:rPr lang="pl-PL" dirty="0"/>
              <a:t>• o planowaniu i zagospodarowaniu przestrzennym, </a:t>
            </a:r>
          </a:p>
          <a:p>
            <a:r>
              <a:rPr lang="pl-PL" dirty="0"/>
              <a:t>• o ochronie gruntów rolnych i leśnych, </a:t>
            </a:r>
          </a:p>
          <a:p>
            <a:r>
              <a:rPr lang="pl-PL" dirty="0"/>
              <a:t>• o ochronie przyrody, prawo wodne, prawo ochrony środowiska, </a:t>
            </a:r>
          </a:p>
          <a:p>
            <a:r>
              <a:rPr lang="pl-PL" dirty="0"/>
              <a:t>• o drogach publicznych, prawo o ruchu drogowym, </a:t>
            </a:r>
          </a:p>
          <a:p>
            <a:r>
              <a:rPr lang="pl-PL" dirty="0"/>
              <a:t>• o utrzymaniu czystości i porządku w gminach, </a:t>
            </a:r>
          </a:p>
          <a:p>
            <a:r>
              <a:rPr lang="pl-PL" dirty="0"/>
              <a:t>• o odpadach,</a:t>
            </a:r>
          </a:p>
          <a:p>
            <a:r>
              <a:rPr lang="pl-PL" dirty="0"/>
              <a:t>• o pomocy społecznej, o systemie oświaty, o bibliotekach, </a:t>
            </a:r>
          </a:p>
          <a:p>
            <a:r>
              <a:rPr lang="pl-PL" dirty="0"/>
              <a:t>• o ochronie dóbr kultury, o ochronie zabytków i opiece nad zabytkami, </a:t>
            </a:r>
          </a:p>
          <a:p>
            <a:r>
              <a:rPr lang="pl-PL" dirty="0"/>
              <a:t>• o organizowaniu i prowadzeniu działalności kulturalnej, o sporcie, </a:t>
            </a:r>
          </a:p>
          <a:p>
            <a:r>
              <a:rPr lang="pl-PL" dirty="0"/>
              <a:t>    o działalności pożytku publicznego i o wolontariacie, </a:t>
            </a:r>
          </a:p>
          <a:p>
            <a:r>
              <a:rPr lang="pl-PL" dirty="0"/>
              <a:t>• o ochronie przeciwpożarowej. </a:t>
            </a:r>
          </a:p>
          <a:p>
            <a:pPr>
              <a:buNone/>
            </a:pPr>
            <a:endParaRPr lang="pl-PL" sz="2800" dirty="0">
              <a:effectLst/>
              <a:latin typeface="Calibri" panose="020F0502020204030204" pitchFamily="34" charset="0"/>
              <a:ea typeface="Calibri" panose="020F0502020204030204" pitchFamily="34" charset="0"/>
            </a:endParaRPr>
          </a:p>
        </p:txBody>
      </p:sp>
      <p:pic>
        <p:nvPicPr>
          <p:cNvPr id="9" name="Obraz 8">
            <a:extLst>
              <a:ext uri="{FF2B5EF4-FFF2-40B4-BE49-F238E27FC236}">
                <a16:creationId xmlns:a16="http://schemas.microsoft.com/office/drawing/2014/main" id="{095F54A8-2154-840B-FCAD-735542C9DE27}"/>
              </a:ext>
            </a:extLst>
          </p:cNvPr>
          <p:cNvPicPr>
            <a:picLocks noChangeAspect="1"/>
          </p:cNvPicPr>
          <p:nvPr/>
        </p:nvPicPr>
        <p:blipFill>
          <a:blip r:embed="rId2"/>
          <a:stretch>
            <a:fillRect/>
          </a:stretch>
        </p:blipFill>
        <p:spPr>
          <a:xfrm>
            <a:off x="8151177" y="2432304"/>
            <a:ext cx="3712400" cy="35955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1228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6715EC16-C500-B3BF-4499-5365BBDE48A5}"/>
              </a:ext>
            </a:extLst>
          </p:cNvPr>
          <p:cNvSpPr txBox="1"/>
          <p:nvPr/>
        </p:nvSpPr>
        <p:spPr>
          <a:xfrm>
            <a:off x="782637" y="311608"/>
            <a:ext cx="11174948" cy="707886"/>
          </a:xfrm>
          <a:prstGeom prst="rect">
            <a:avLst/>
          </a:prstGeom>
          <a:noFill/>
        </p:spPr>
        <p:txBody>
          <a:bodyPr wrap="square">
            <a:spAutoFit/>
          </a:bodyPr>
          <a:lstStyle/>
          <a:p>
            <a:pPr algn="ctr"/>
            <a:r>
              <a:rPr lang="pl-PL" sz="4000" b="1" dirty="0">
                <a:solidFill>
                  <a:srgbClr val="002060"/>
                </a:solidFill>
                <a:latin typeface="Cambria" panose="02040503050406030204" pitchFamily="18" charset="0"/>
                <a:ea typeface="Cambria" panose="02040503050406030204" pitchFamily="18" charset="0"/>
              </a:rPr>
              <a:t>Harmonogram realizacji funduszu sołeckiego</a:t>
            </a:r>
          </a:p>
        </p:txBody>
      </p:sp>
      <p:sp>
        <p:nvSpPr>
          <p:cNvPr id="5" name="pole tekstowe 4">
            <a:extLst>
              <a:ext uri="{FF2B5EF4-FFF2-40B4-BE49-F238E27FC236}">
                <a16:creationId xmlns:a16="http://schemas.microsoft.com/office/drawing/2014/main" id="{77DBF92C-76D4-EC11-5B2A-C9D54C602CD4}"/>
              </a:ext>
            </a:extLst>
          </p:cNvPr>
          <p:cNvSpPr txBox="1"/>
          <p:nvPr/>
        </p:nvSpPr>
        <p:spPr>
          <a:xfrm>
            <a:off x="782637" y="1090670"/>
            <a:ext cx="11409363" cy="6370975"/>
          </a:xfrm>
          <a:prstGeom prst="rect">
            <a:avLst/>
          </a:prstGeom>
          <a:noFill/>
        </p:spPr>
        <p:txBody>
          <a:bodyPr wrap="square">
            <a:spAutoFit/>
          </a:bodyPr>
          <a:lstStyle/>
          <a:p>
            <a:pPr>
              <a:buNone/>
            </a:pPr>
            <a:r>
              <a:rPr lang="pl-PL" sz="2800" dirty="0">
                <a:effectLst/>
                <a:latin typeface="Calibri" panose="020F0502020204030204" pitchFamily="34" charset="0"/>
                <a:ea typeface="Calibri" panose="020F0502020204030204" pitchFamily="34" charset="0"/>
              </a:rPr>
              <a:t>➡️ </a:t>
            </a:r>
            <a:r>
              <a:rPr lang="pl-PL" sz="2800" b="1" dirty="0">
                <a:latin typeface="Calibri" panose="020F0502020204030204" pitchFamily="34" charset="0"/>
                <a:ea typeface="Calibri" panose="020F0502020204030204" pitchFamily="34" charset="0"/>
              </a:rPr>
              <a:t>D</a:t>
            </a:r>
            <a:r>
              <a:rPr lang="pl-PL" sz="2800" b="1" dirty="0">
                <a:effectLst/>
                <a:latin typeface="Calibri" panose="020F0502020204030204" pitchFamily="34" charset="0"/>
                <a:ea typeface="Calibri" panose="020F0502020204030204" pitchFamily="34" charset="0"/>
              </a:rPr>
              <a:t>o 31 lipca roku poprzedzającego rok budżetowy </a:t>
            </a:r>
            <a:r>
              <a:rPr lang="pl-PL" sz="2800" dirty="0">
                <a:effectLst/>
                <a:latin typeface="Calibri" panose="020F0502020204030204" pitchFamily="34" charset="0"/>
                <a:ea typeface="Calibri" panose="020F0502020204030204" pitchFamily="34" charset="0"/>
              </a:rPr>
              <a:t>wójt przekazuje sołtysom informację o wysokości środków przypadających sołectwu </a:t>
            </a:r>
          </a:p>
          <a:p>
            <a:pPr>
              <a:buNone/>
            </a:pPr>
            <a:r>
              <a:rPr lang="pl-PL" sz="2800" dirty="0">
                <a:effectLst/>
                <a:latin typeface="Calibri" panose="020F0502020204030204" pitchFamily="34" charset="0"/>
                <a:ea typeface="Calibri" panose="020F0502020204030204" pitchFamily="34" charset="0"/>
              </a:rPr>
              <a:t>w ramach funduszu sołeckiego.</a:t>
            </a:r>
          </a:p>
          <a:p>
            <a:pPr>
              <a:buNone/>
            </a:pPr>
            <a:br>
              <a:rPr lang="pl-PL" sz="2800" dirty="0">
                <a:effectLst/>
                <a:latin typeface="Calibri" panose="020F0502020204030204" pitchFamily="34" charset="0"/>
                <a:ea typeface="Calibri" panose="020F0502020204030204" pitchFamily="34" charset="0"/>
              </a:rPr>
            </a:br>
            <a:r>
              <a:rPr lang="pl-PL" sz="2800" dirty="0">
                <a:effectLst/>
                <a:latin typeface="Calibri" panose="020F0502020204030204" pitchFamily="34" charset="0"/>
                <a:ea typeface="Calibri" panose="020F0502020204030204" pitchFamily="34" charset="0"/>
              </a:rPr>
              <a:t>➡️ </a:t>
            </a:r>
            <a:r>
              <a:rPr lang="pl-PL" sz="2800" b="1" dirty="0">
                <a:effectLst/>
                <a:latin typeface="Calibri" panose="020F0502020204030204" pitchFamily="34" charset="0"/>
                <a:ea typeface="Calibri" panose="020F0502020204030204" pitchFamily="34" charset="0"/>
              </a:rPr>
              <a:t>31 lipca – 31 sierpnia </a:t>
            </a:r>
            <a:r>
              <a:rPr lang="pl-PL" sz="2800" dirty="0">
                <a:effectLst/>
                <a:latin typeface="Calibri" panose="020F0502020204030204" pitchFamily="34" charset="0"/>
                <a:ea typeface="Calibri" panose="020F0502020204030204" pitchFamily="34" charset="0"/>
              </a:rPr>
              <a:t>czas na „konsultacje sołeckie”, wspólne zastanawianie się nad tym na co przeznaczyć fundusz sołecki.</a:t>
            </a:r>
          </a:p>
          <a:p>
            <a:pPr>
              <a:buNone/>
            </a:pPr>
            <a:endParaRPr lang="pl-PL" sz="2800" dirty="0">
              <a:effectLst/>
              <a:latin typeface="Calibri" panose="020F0502020204030204" pitchFamily="34" charset="0"/>
              <a:ea typeface="Calibri" panose="020F0502020204030204" pitchFamily="34" charset="0"/>
            </a:endParaRPr>
          </a:p>
          <a:p>
            <a:r>
              <a:rPr lang="pl-PL" sz="2800" dirty="0">
                <a:effectLst/>
                <a:latin typeface="Calibri" panose="020F0502020204030204" pitchFamily="34" charset="0"/>
                <a:ea typeface="Calibri" panose="020F0502020204030204" pitchFamily="34" charset="0"/>
              </a:rPr>
              <a:t>➡️ </a:t>
            </a:r>
            <a:r>
              <a:rPr lang="pl-PL" sz="2800" b="1" dirty="0">
                <a:effectLst/>
                <a:latin typeface="Calibri" panose="020F0502020204030204" pitchFamily="34" charset="0"/>
                <a:ea typeface="Calibri" panose="020F0502020204030204" pitchFamily="34" charset="0"/>
              </a:rPr>
              <a:t>1 września – 15 września </a:t>
            </a:r>
            <a:r>
              <a:rPr lang="pl-PL" sz="2800" dirty="0">
                <a:effectLst/>
                <a:latin typeface="Calibri" panose="020F0502020204030204" pitchFamily="34" charset="0"/>
                <a:ea typeface="Calibri" panose="020F0502020204030204" pitchFamily="34" charset="0"/>
              </a:rPr>
              <a:t>najlepszy czas na zwołanie Zebrania Wiejskiego podejmującego uchwałę o wykorzystaniu środków funduszu sołeckiego. </a:t>
            </a:r>
          </a:p>
          <a:p>
            <a:endParaRPr lang="pl-PL" sz="2800" dirty="0">
              <a:latin typeface="Calibri" panose="020F0502020204030204" pitchFamily="34" charset="0"/>
              <a:ea typeface="Calibri" panose="020F0502020204030204" pitchFamily="34" charset="0"/>
            </a:endParaRPr>
          </a:p>
          <a:p>
            <a:r>
              <a:rPr lang="pl-PL" sz="2800" dirty="0">
                <a:latin typeface="Calibri" panose="020F0502020204030204" pitchFamily="34" charset="0"/>
                <a:ea typeface="Calibri" panose="020F0502020204030204" pitchFamily="34" charset="0"/>
              </a:rPr>
              <a:t>➡️ </a:t>
            </a:r>
            <a:r>
              <a:rPr lang="pl-PL" sz="2800" b="1" dirty="0">
                <a:solidFill>
                  <a:srgbClr val="FF0000"/>
                </a:solidFill>
                <a:latin typeface="Calibri" panose="020F0502020204030204" pitchFamily="34" charset="0"/>
                <a:ea typeface="Calibri" panose="020F0502020204030204" pitchFamily="34" charset="0"/>
              </a:rPr>
              <a:t>Do 30 września</a:t>
            </a:r>
            <a:r>
              <a:rPr lang="pl-PL" sz="2800" dirty="0">
                <a:solidFill>
                  <a:srgbClr val="FF0000"/>
                </a:solidFill>
                <a:latin typeface="Calibri" panose="020F0502020204030204" pitchFamily="34" charset="0"/>
                <a:ea typeface="Calibri" panose="020F0502020204030204" pitchFamily="34" charset="0"/>
              </a:rPr>
              <a:t> </a:t>
            </a:r>
            <a:r>
              <a:rPr lang="pl-PL" sz="2800" dirty="0">
                <a:latin typeface="Calibri" panose="020F0502020204030204" pitchFamily="34" charset="0"/>
                <a:ea typeface="Calibri" panose="020F0502020204030204" pitchFamily="34" charset="0"/>
              </a:rPr>
              <a:t>sołtys przekazuje wójtowi wniosek sołectwa uchwalony przez Zebranie Wiejskie (</a:t>
            </a:r>
            <a:r>
              <a:rPr lang="pl-PL" sz="2800" u="sng" dirty="0">
                <a:solidFill>
                  <a:srgbClr val="FF0000"/>
                </a:solidFill>
                <a:latin typeface="Calibri" panose="020F0502020204030204" pitchFamily="34" charset="0"/>
                <a:ea typeface="Calibri" panose="020F0502020204030204" pitchFamily="34" charset="0"/>
              </a:rPr>
              <a:t>w razie błędów nie będzie możliwości ponownego zwołania zebrania)</a:t>
            </a:r>
          </a:p>
          <a:p>
            <a:endParaRPr lang="pl-PL" sz="2800" dirty="0">
              <a:effectLst/>
              <a:latin typeface="Calibri" panose="020F0502020204030204" pitchFamily="34" charset="0"/>
              <a:ea typeface="Calibri" panose="020F0502020204030204" pitchFamily="34" charset="0"/>
            </a:endParaRPr>
          </a:p>
          <a:p>
            <a:pPr marL="285750" indent="-285750">
              <a:buFont typeface="Symbol" panose="05050102010706020507" pitchFamily="18" charset="2"/>
              <a:buChar char="Ø"/>
            </a:pPr>
            <a:endParaRPr lang="pl-PL"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1626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D7D13FC-7FA7-A915-7B7B-CAA917A776BF}"/>
              </a:ext>
            </a:extLst>
          </p:cNvPr>
          <p:cNvSpPr txBox="1"/>
          <p:nvPr/>
        </p:nvSpPr>
        <p:spPr>
          <a:xfrm>
            <a:off x="1233678" y="636458"/>
            <a:ext cx="9406890" cy="646331"/>
          </a:xfrm>
          <a:prstGeom prst="rect">
            <a:avLst/>
          </a:prstGeom>
          <a:noFill/>
        </p:spPr>
        <p:txBody>
          <a:bodyPr wrap="square">
            <a:spAutoFit/>
          </a:bodyPr>
          <a:lstStyle/>
          <a:p>
            <a:r>
              <a:rPr lang="pl-PL" sz="3600" b="1" dirty="0">
                <a:solidFill>
                  <a:srgbClr val="002060"/>
                </a:solidFill>
                <a:latin typeface="Cambria" panose="02040503050406030204" pitchFamily="18" charset="0"/>
                <a:ea typeface="Cambria" panose="02040503050406030204" pitchFamily="18" charset="0"/>
              </a:rPr>
              <a:t>Elementy, które musi zawierać wniosek</a:t>
            </a:r>
          </a:p>
        </p:txBody>
      </p:sp>
      <p:sp>
        <p:nvSpPr>
          <p:cNvPr id="5" name="pole tekstowe 4">
            <a:extLst>
              <a:ext uri="{FF2B5EF4-FFF2-40B4-BE49-F238E27FC236}">
                <a16:creationId xmlns:a16="http://schemas.microsoft.com/office/drawing/2014/main" id="{4379F729-A864-6018-5053-A498A398DE1F}"/>
              </a:ext>
            </a:extLst>
          </p:cNvPr>
          <p:cNvSpPr txBox="1"/>
          <p:nvPr/>
        </p:nvSpPr>
        <p:spPr>
          <a:xfrm>
            <a:off x="1104772" y="1840404"/>
            <a:ext cx="8789035" cy="2677656"/>
          </a:xfrm>
          <a:prstGeom prst="rect">
            <a:avLst/>
          </a:prstGeom>
          <a:noFill/>
        </p:spPr>
        <p:txBody>
          <a:bodyPr wrap="square">
            <a:spAutoFit/>
          </a:bodyPr>
          <a:lstStyle/>
          <a:p>
            <a:pPr>
              <a:buNone/>
            </a:pPr>
            <a:r>
              <a:rPr lang="pl-PL" sz="2400" dirty="0">
                <a:latin typeface="Calibri" panose="020F0502020204030204" pitchFamily="34" charset="0"/>
                <a:ea typeface="Calibri" panose="020F0502020204030204" pitchFamily="34" charset="0"/>
              </a:rPr>
              <a:t>🔹 </a:t>
            </a:r>
            <a:r>
              <a:rPr lang="pl-PL" sz="2400" dirty="0">
                <a:effectLst/>
                <a:latin typeface="Calibri" panose="020F0502020204030204" pitchFamily="34" charset="0"/>
                <a:ea typeface="Calibri" panose="020F0502020204030204" pitchFamily="34" charset="0"/>
              </a:rPr>
              <a:t>datę, </a:t>
            </a:r>
          </a:p>
          <a:p>
            <a:pPr>
              <a:buNone/>
            </a:pPr>
            <a:r>
              <a:rPr lang="pl-PL" sz="2400" dirty="0">
                <a:latin typeface="Calibri" panose="020F0502020204030204" pitchFamily="34" charset="0"/>
                <a:ea typeface="Calibri" panose="020F0502020204030204" pitchFamily="34" charset="0"/>
              </a:rPr>
              <a:t>🔹 </a:t>
            </a:r>
            <a:r>
              <a:rPr lang="pl-PL" sz="2400" dirty="0">
                <a:effectLst/>
                <a:latin typeface="Calibri" panose="020F0502020204030204" pitchFamily="34" charset="0"/>
                <a:ea typeface="Calibri" panose="020F0502020204030204" pitchFamily="34" charset="0"/>
              </a:rPr>
              <a:t>wskazanie, jakiego sołectwa wniosek dotyczy,</a:t>
            </a:r>
          </a:p>
          <a:p>
            <a:pPr>
              <a:buNone/>
            </a:pPr>
            <a:r>
              <a:rPr lang="pl-PL" sz="2400" dirty="0">
                <a:latin typeface="Calibri" panose="020F0502020204030204" pitchFamily="34" charset="0"/>
                <a:ea typeface="Calibri" panose="020F0502020204030204" pitchFamily="34" charset="0"/>
              </a:rPr>
              <a:t>🔹</a:t>
            </a:r>
            <a:r>
              <a:rPr lang="pl-PL" sz="2400" dirty="0">
                <a:effectLst/>
                <a:latin typeface="Calibri" panose="020F0502020204030204" pitchFamily="34" charset="0"/>
                <a:ea typeface="Calibri" panose="020F0502020204030204" pitchFamily="34" charset="0"/>
              </a:rPr>
              <a:t> nazwa przedsięwzięcia, </a:t>
            </a:r>
          </a:p>
          <a:p>
            <a:pPr>
              <a:buNone/>
            </a:pPr>
            <a:r>
              <a:rPr lang="pl-PL" sz="2400" dirty="0">
                <a:latin typeface="Calibri" panose="020F0502020204030204" pitchFamily="34" charset="0"/>
                <a:ea typeface="Calibri" panose="020F0502020204030204" pitchFamily="34" charset="0"/>
              </a:rPr>
              <a:t>🔹</a:t>
            </a:r>
            <a:r>
              <a:rPr lang="pl-PL" sz="2400" dirty="0">
                <a:effectLst/>
                <a:latin typeface="Calibri" panose="020F0502020204030204" pitchFamily="34" charset="0"/>
                <a:ea typeface="Calibri" panose="020F0502020204030204" pitchFamily="34" charset="0"/>
              </a:rPr>
              <a:t> oszacowanie kosztów przedsięwzięcia, </a:t>
            </a:r>
          </a:p>
          <a:p>
            <a:pPr>
              <a:buNone/>
            </a:pPr>
            <a:r>
              <a:rPr lang="pl-PL" sz="2400" dirty="0">
                <a:latin typeface="Calibri" panose="020F0502020204030204" pitchFamily="34" charset="0"/>
                <a:ea typeface="Calibri" panose="020F0502020204030204" pitchFamily="34" charset="0"/>
              </a:rPr>
              <a:t>🔹 </a:t>
            </a:r>
            <a:r>
              <a:rPr lang="pl-PL" sz="2400" dirty="0">
                <a:effectLst/>
                <a:latin typeface="Calibri" panose="020F0502020204030204" pitchFamily="34" charset="0"/>
                <a:ea typeface="Calibri" panose="020F0502020204030204" pitchFamily="34" charset="0"/>
              </a:rPr>
              <a:t>uzasadnienie przyjęcia do realizacji przedsięwzięcia,</a:t>
            </a:r>
          </a:p>
          <a:p>
            <a:pPr>
              <a:buNone/>
            </a:pPr>
            <a:r>
              <a:rPr lang="pl-PL" sz="2400" dirty="0">
                <a:latin typeface="Calibri" panose="020F0502020204030204" pitchFamily="34" charset="0"/>
                <a:ea typeface="Calibri" panose="020F0502020204030204" pitchFamily="34" charset="0"/>
              </a:rPr>
              <a:t>🔹 </a:t>
            </a:r>
            <a:r>
              <a:rPr lang="pl-PL" sz="2400" dirty="0">
                <a:effectLst/>
                <a:latin typeface="Calibri" panose="020F0502020204030204" pitchFamily="34" charset="0"/>
                <a:ea typeface="Calibri" panose="020F0502020204030204" pitchFamily="34" charset="0"/>
              </a:rPr>
              <a:t>podpis sołtysa.</a:t>
            </a:r>
          </a:p>
          <a:p>
            <a:pPr>
              <a:buNone/>
            </a:pPr>
            <a:r>
              <a:rPr lang="pl-PL" sz="24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700491268"/>
      </p:ext>
    </p:extLst>
  </p:cSld>
  <p:clrMapOvr>
    <a:masterClrMapping/>
  </p:clrMapOvr>
</p:sld>
</file>

<file path=ppt/theme/theme1.xml><?xml version="1.0" encoding="utf-8"?>
<a:theme xmlns:a="http://schemas.openxmlformats.org/drawingml/2006/main" name="Przycinanie">
  <a:themeElements>
    <a:clrScheme name="Pakiet 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zycin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ycin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TM10001105[[fn=Przycinanie]]</Template>
  <TotalTime>457</TotalTime>
  <Words>1949</Words>
  <Application>Microsoft Office PowerPoint</Application>
  <PresentationFormat>Panoramiczny</PresentationFormat>
  <Paragraphs>215</Paragraphs>
  <Slides>15</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Calibri</vt:lpstr>
      <vt:lpstr>Cambria</vt:lpstr>
      <vt:lpstr>Franklin Gothic Book</vt:lpstr>
      <vt:lpstr>Symbol</vt:lpstr>
      <vt:lpstr>Wingdings</vt:lpstr>
      <vt:lpstr>Przycinanie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Magdalena Wiktorska</dc:creator>
  <cp:lastModifiedBy>Magdalena Wiktorska</cp:lastModifiedBy>
  <cp:revision>15</cp:revision>
  <cp:lastPrinted>2025-07-24T09:56:29Z</cp:lastPrinted>
  <dcterms:created xsi:type="dcterms:W3CDTF">2025-07-21T09:20:01Z</dcterms:created>
  <dcterms:modified xsi:type="dcterms:W3CDTF">2025-07-24T09:56:41Z</dcterms:modified>
</cp:coreProperties>
</file>